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18288000" cy="10287000"/>
  <p:notesSz cx="6858000" cy="9144000"/>
  <p:embeddedFontLst>
    <p:embeddedFont>
      <p:font typeface="Cambria Math" panose="02040503050406030204" pitchFamily="18" charset="0"/>
      <p:regular r:id="rId59"/>
    </p:embeddedFont>
    <p:embeddedFont>
      <p:font typeface="Montaser Arabic" panose="020B0604020202020204" charset="-78"/>
      <p:regular r:id="rId60"/>
    </p:embeddedFont>
    <p:embeddedFont>
      <p:font typeface="Montaser Arabic Bold" panose="020B0604020202020204" charset="-78"/>
      <p:regular r:id="rId61"/>
    </p:embeddedFont>
    <p:embeddedFont>
      <p:font typeface="Montaser Arabic Semi-Bold" panose="020B0604020202020204" charset="-78"/>
      <p:regular r:id="rId62"/>
    </p:embeddedFont>
    <p:embeddedFont>
      <p:font typeface="Stinger Fit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06148"/>
            <a:ext cx="3909810" cy="2425020"/>
            <a:chOff x="0" y="0"/>
            <a:chExt cx="5213080" cy="3233360"/>
          </a:xfrm>
        </p:grpSpPr>
        <p:grpSp>
          <p:nvGrpSpPr>
            <p:cNvPr id="3" name="Group 3"/>
            <p:cNvGrpSpPr/>
            <p:nvPr/>
          </p:nvGrpSpPr>
          <p:grpSpPr>
            <a:xfrm>
              <a:off x="0" y="0"/>
              <a:ext cx="5213080" cy="3233360"/>
              <a:chOff x="0" y="0"/>
              <a:chExt cx="1029744" cy="638688"/>
            </a:xfrm>
          </p:grpSpPr>
          <p:sp>
            <p:nvSpPr>
              <p:cNvPr id="4" name="Freeform 4"/>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6" name="Group 6"/>
            <p:cNvGrpSpPr/>
            <p:nvPr/>
          </p:nvGrpSpPr>
          <p:grpSpPr>
            <a:xfrm>
              <a:off x="158080" y="178692"/>
              <a:ext cx="4896921" cy="2875975"/>
              <a:chOff x="0" y="0"/>
              <a:chExt cx="967293" cy="568094"/>
            </a:xfrm>
          </p:grpSpPr>
          <p:sp>
            <p:nvSpPr>
              <p:cNvPr id="7" name="Freeform 7"/>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8" name="TextBox 8"/>
              <p:cNvSpPr txBox="1"/>
              <p:nvPr/>
            </p:nvSpPr>
            <p:spPr>
              <a:xfrm>
                <a:off x="0" y="-66675"/>
                <a:ext cx="967293" cy="634769"/>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a:off x="1140312" y="459693"/>
              <a:ext cx="2932457" cy="2313975"/>
            </a:xfrm>
            <a:custGeom>
              <a:avLst/>
              <a:gdLst/>
              <a:ahLst/>
              <a:cxnLst/>
              <a:rect l="l" t="t" r="r" b="b"/>
              <a:pathLst>
                <a:path w="2932457" h="2313975">
                  <a:moveTo>
                    <a:pt x="0" y="0"/>
                  </a:moveTo>
                  <a:lnTo>
                    <a:pt x="2932456" y="0"/>
                  </a:lnTo>
                  <a:lnTo>
                    <a:pt x="2932456" y="2313974"/>
                  </a:lnTo>
                  <a:lnTo>
                    <a:pt x="0" y="2313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0" name="Group 10"/>
          <p:cNvGrpSpPr/>
          <p:nvPr/>
        </p:nvGrpSpPr>
        <p:grpSpPr>
          <a:xfrm>
            <a:off x="1028700" y="3930990"/>
            <a:ext cx="3909810" cy="2425020"/>
            <a:chOff x="0" y="0"/>
            <a:chExt cx="5213080" cy="3233360"/>
          </a:xfrm>
        </p:grpSpPr>
        <p:grpSp>
          <p:nvGrpSpPr>
            <p:cNvPr id="11" name="Group 11"/>
            <p:cNvGrpSpPr/>
            <p:nvPr/>
          </p:nvGrpSpPr>
          <p:grpSpPr>
            <a:xfrm>
              <a:off x="0" y="0"/>
              <a:ext cx="5213080" cy="3233360"/>
              <a:chOff x="0" y="0"/>
              <a:chExt cx="1029744" cy="638688"/>
            </a:xfrm>
          </p:grpSpPr>
          <p:sp>
            <p:nvSpPr>
              <p:cNvPr id="12" name="Freeform 12"/>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13" name="TextBox 13"/>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14" name="Group 14"/>
            <p:cNvGrpSpPr/>
            <p:nvPr/>
          </p:nvGrpSpPr>
          <p:grpSpPr>
            <a:xfrm>
              <a:off x="158080" y="178692"/>
              <a:ext cx="4896921" cy="2875975"/>
              <a:chOff x="0" y="0"/>
              <a:chExt cx="967293" cy="568094"/>
            </a:xfrm>
          </p:grpSpPr>
          <p:sp>
            <p:nvSpPr>
              <p:cNvPr id="15" name="Freeform 15"/>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16" name="TextBox 16"/>
              <p:cNvSpPr txBox="1"/>
              <p:nvPr/>
            </p:nvSpPr>
            <p:spPr>
              <a:xfrm>
                <a:off x="0" y="-66675"/>
                <a:ext cx="967293" cy="63476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17" name="Freeform 17"/>
            <p:cNvSpPr/>
            <p:nvPr/>
          </p:nvSpPr>
          <p:spPr>
            <a:xfrm>
              <a:off x="1394975" y="355119"/>
              <a:ext cx="2423130" cy="2495733"/>
            </a:xfrm>
            <a:custGeom>
              <a:avLst/>
              <a:gdLst/>
              <a:ahLst/>
              <a:cxnLst/>
              <a:rect l="l" t="t" r="r" b="b"/>
              <a:pathLst>
                <a:path w="2423130" h="2495733">
                  <a:moveTo>
                    <a:pt x="0" y="0"/>
                  </a:moveTo>
                  <a:lnTo>
                    <a:pt x="2423130" y="0"/>
                  </a:lnTo>
                  <a:lnTo>
                    <a:pt x="2423130" y="2495733"/>
                  </a:lnTo>
                  <a:lnTo>
                    <a:pt x="0" y="2495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8"/>
          <p:cNvGrpSpPr/>
          <p:nvPr/>
        </p:nvGrpSpPr>
        <p:grpSpPr>
          <a:xfrm>
            <a:off x="1028700" y="6955832"/>
            <a:ext cx="3909810" cy="2425020"/>
            <a:chOff x="0" y="0"/>
            <a:chExt cx="5213080" cy="3233360"/>
          </a:xfrm>
        </p:grpSpPr>
        <p:grpSp>
          <p:nvGrpSpPr>
            <p:cNvPr id="19" name="Group 19"/>
            <p:cNvGrpSpPr/>
            <p:nvPr/>
          </p:nvGrpSpPr>
          <p:grpSpPr>
            <a:xfrm>
              <a:off x="0" y="0"/>
              <a:ext cx="5213080" cy="3233360"/>
              <a:chOff x="0" y="0"/>
              <a:chExt cx="1029744" cy="638688"/>
            </a:xfrm>
          </p:grpSpPr>
          <p:sp>
            <p:nvSpPr>
              <p:cNvPr id="20" name="Freeform 20"/>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21" name="TextBox 21"/>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22" name="Group 22"/>
            <p:cNvGrpSpPr/>
            <p:nvPr/>
          </p:nvGrpSpPr>
          <p:grpSpPr>
            <a:xfrm>
              <a:off x="158080" y="178692"/>
              <a:ext cx="4896921" cy="2875975"/>
              <a:chOff x="0" y="0"/>
              <a:chExt cx="967293" cy="568094"/>
            </a:xfrm>
          </p:grpSpPr>
          <p:sp>
            <p:nvSpPr>
              <p:cNvPr id="23" name="Freeform 23"/>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24" name="TextBox 24"/>
              <p:cNvSpPr txBox="1"/>
              <p:nvPr/>
            </p:nvSpPr>
            <p:spPr>
              <a:xfrm>
                <a:off x="0" y="-66675"/>
                <a:ext cx="967293" cy="63476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25" name="Freeform 25"/>
            <p:cNvSpPr/>
            <p:nvPr/>
          </p:nvSpPr>
          <p:spPr>
            <a:xfrm>
              <a:off x="1379822" y="470257"/>
              <a:ext cx="2453435" cy="2292847"/>
            </a:xfrm>
            <a:custGeom>
              <a:avLst/>
              <a:gdLst/>
              <a:ahLst/>
              <a:cxnLst/>
              <a:rect l="l" t="t" r="r" b="b"/>
              <a:pathLst>
                <a:path w="2453435" h="2292847">
                  <a:moveTo>
                    <a:pt x="0" y="0"/>
                  </a:moveTo>
                  <a:lnTo>
                    <a:pt x="2453436" y="0"/>
                  </a:lnTo>
                  <a:lnTo>
                    <a:pt x="2453436" y="2292846"/>
                  </a:lnTo>
                  <a:lnTo>
                    <a:pt x="0" y="22928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6" name="Group 26"/>
          <p:cNvGrpSpPr/>
          <p:nvPr/>
        </p:nvGrpSpPr>
        <p:grpSpPr>
          <a:xfrm>
            <a:off x="5793937" y="906148"/>
            <a:ext cx="11524886" cy="8474704"/>
            <a:chOff x="0" y="0"/>
            <a:chExt cx="15366515" cy="11299605"/>
          </a:xfrm>
        </p:grpSpPr>
        <p:grpSp>
          <p:nvGrpSpPr>
            <p:cNvPr id="27" name="Group 27"/>
            <p:cNvGrpSpPr/>
            <p:nvPr/>
          </p:nvGrpSpPr>
          <p:grpSpPr>
            <a:xfrm>
              <a:off x="0" y="0"/>
              <a:ext cx="15366515" cy="11299605"/>
              <a:chOff x="0" y="0"/>
              <a:chExt cx="3035361" cy="2232021"/>
            </a:xfrm>
          </p:grpSpPr>
          <p:sp>
            <p:nvSpPr>
              <p:cNvPr id="28" name="Freeform 28"/>
              <p:cNvSpPr/>
              <p:nvPr/>
            </p:nvSpPr>
            <p:spPr>
              <a:xfrm>
                <a:off x="0" y="0"/>
                <a:ext cx="3035361" cy="2232021"/>
              </a:xfrm>
              <a:custGeom>
                <a:avLst/>
                <a:gdLst/>
                <a:ahLst/>
                <a:cxnLst/>
                <a:rect l="l" t="t" r="r" b="b"/>
                <a:pathLst>
                  <a:path w="3035361" h="2232021">
                    <a:moveTo>
                      <a:pt x="47023" y="0"/>
                    </a:moveTo>
                    <a:lnTo>
                      <a:pt x="2988338" y="0"/>
                    </a:lnTo>
                    <a:cubicBezTo>
                      <a:pt x="3000809" y="0"/>
                      <a:pt x="3012770" y="4954"/>
                      <a:pt x="3021588" y="13773"/>
                    </a:cubicBezTo>
                    <a:cubicBezTo>
                      <a:pt x="3030407" y="22591"/>
                      <a:pt x="3035361" y="34552"/>
                      <a:pt x="3035361" y="47023"/>
                    </a:cubicBezTo>
                    <a:lnTo>
                      <a:pt x="3035361" y="2184998"/>
                    </a:lnTo>
                    <a:cubicBezTo>
                      <a:pt x="3035361" y="2197469"/>
                      <a:pt x="3030407" y="2209429"/>
                      <a:pt x="3021588" y="2218248"/>
                    </a:cubicBezTo>
                    <a:cubicBezTo>
                      <a:pt x="3012770" y="2227067"/>
                      <a:pt x="3000809" y="2232021"/>
                      <a:pt x="2988338" y="2232021"/>
                    </a:cubicBezTo>
                    <a:lnTo>
                      <a:pt x="47023" y="2232021"/>
                    </a:lnTo>
                    <a:cubicBezTo>
                      <a:pt x="34552" y="2232021"/>
                      <a:pt x="22591" y="2227067"/>
                      <a:pt x="13773" y="2218248"/>
                    </a:cubicBezTo>
                    <a:cubicBezTo>
                      <a:pt x="4954" y="2209429"/>
                      <a:pt x="0" y="2197469"/>
                      <a:pt x="0" y="2184998"/>
                    </a:cubicBezTo>
                    <a:lnTo>
                      <a:pt x="0" y="47023"/>
                    </a:lnTo>
                    <a:cubicBezTo>
                      <a:pt x="0" y="34552"/>
                      <a:pt x="4954" y="22591"/>
                      <a:pt x="13773" y="13773"/>
                    </a:cubicBezTo>
                    <a:cubicBezTo>
                      <a:pt x="22591" y="4954"/>
                      <a:pt x="34552" y="0"/>
                      <a:pt x="47023" y="0"/>
                    </a:cubicBezTo>
                    <a:close/>
                  </a:path>
                </a:pathLst>
              </a:custGeom>
              <a:solidFill>
                <a:srgbClr val="19274F"/>
              </a:solidFill>
              <a:ln cap="rnd">
                <a:noFill/>
                <a:prstDash val="solid"/>
                <a:round/>
              </a:ln>
            </p:spPr>
            <p:txBody>
              <a:bodyPr/>
              <a:lstStyle/>
              <a:p>
                <a:endParaRPr lang="en-US"/>
              </a:p>
            </p:txBody>
          </p:sp>
          <p:sp>
            <p:nvSpPr>
              <p:cNvPr id="29" name="TextBox 29"/>
              <p:cNvSpPr txBox="1"/>
              <p:nvPr/>
            </p:nvSpPr>
            <p:spPr>
              <a:xfrm>
                <a:off x="0" y="-66675"/>
                <a:ext cx="3035361" cy="2298696"/>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0" name="Group 30"/>
            <p:cNvGrpSpPr/>
            <p:nvPr/>
          </p:nvGrpSpPr>
          <p:grpSpPr>
            <a:xfrm>
              <a:off x="341752" y="0"/>
              <a:ext cx="14761126" cy="10856806"/>
              <a:chOff x="0" y="0"/>
              <a:chExt cx="2915778" cy="2144554"/>
            </a:xfrm>
          </p:grpSpPr>
          <p:sp>
            <p:nvSpPr>
              <p:cNvPr id="31" name="Freeform 31"/>
              <p:cNvSpPr/>
              <p:nvPr/>
            </p:nvSpPr>
            <p:spPr>
              <a:xfrm>
                <a:off x="0" y="0"/>
                <a:ext cx="2915778" cy="2144554"/>
              </a:xfrm>
              <a:custGeom>
                <a:avLst/>
                <a:gdLst/>
                <a:ahLst/>
                <a:cxnLst/>
                <a:rect l="l" t="t" r="r" b="b"/>
                <a:pathLst>
                  <a:path w="2915778" h="2144554">
                    <a:moveTo>
                      <a:pt x="48951" y="0"/>
                    </a:moveTo>
                    <a:lnTo>
                      <a:pt x="2866827" y="0"/>
                    </a:lnTo>
                    <a:cubicBezTo>
                      <a:pt x="2893862" y="0"/>
                      <a:pt x="2915778" y="21916"/>
                      <a:pt x="2915778" y="48951"/>
                    </a:cubicBezTo>
                    <a:lnTo>
                      <a:pt x="2915778" y="2095603"/>
                    </a:lnTo>
                    <a:cubicBezTo>
                      <a:pt x="2915778" y="2108585"/>
                      <a:pt x="2910621" y="2121036"/>
                      <a:pt x="2901441" y="2130217"/>
                    </a:cubicBezTo>
                    <a:cubicBezTo>
                      <a:pt x="2892260" y="2139397"/>
                      <a:pt x="2879809" y="2144554"/>
                      <a:pt x="2866827" y="2144554"/>
                    </a:cubicBezTo>
                    <a:lnTo>
                      <a:pt x="48951" y="2144554"/>
                    </a:lnTo>
                    <a:cubicBezTo>
                      <a:pt x="21916" y="2144554"/>
                      <a:pt x="0" y="2122638"/>
                      <a:pt x="0" y="2095603"/>
                    </a:cubicBezTo>
                    <a:lnTo>
                      <a:pt x="0" y="48951"/>
                    </a:lnTo>
                    <a:cubicBezTo>
                      <a:pt x="0" y="35969"/>
                      <a:pt x="5157" y="23518"/>
                      <a:pt x="14338" y="14338"/>
                    </a:cubicBezTo>
                    <a:cubicBezTo>
                      <a:pt x="23518" y="5157"/>
                      <a:pt x="35969" y="0"/>
                      <a:pt x="48951" y="0"/>
                    </a:cubicBezTo>
                    <a:close/>
                  </a:path>
                </a:pathLst>
              </a:custGeom>
              <a:solidFill>
                <a:srgbClr val="FFFFFF"/>
              </a:solidFill>
              <a:ln cap="rnd">
                <a:noFill/>
                <a:prstDash val="solid"/>
                <a:round/>
              </a:ln>
            </p:spPr>
            <p:txBody>
              <a:bodyPr/>
              <a:lstStyle/>
              <a:p>
                <a:endParaRPr lang="en-US"/>
              </a:p>
            </p:txBody>
          </p:sp>
          <p:sp>
            <p:nvSpPr>
              <p:cNvPr id="32" name="TextBox 32"/>
              <p:cNvSpPr txBox="1"/>
              <p:nvPr/>
            </p:nvSpPr>
            <p:spPr>
              <a:xfrm>
                <a:off x="0" y="-66675"/>
                <a:ext cx="2915778" cy="2211229"/>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3" name="Group 33"/>
            <p:cNvGrpSpPr/>
            <p:nvPr/>
          </p:nvGrpSpPr>
          <p:grpSpPr>
            <a:xfrm>
              <a:off x="440376" y="0"/>
              <a:ext cx="14926139" cy="10751802"/>
              <a:chOff x="0" y="0"/>
              <a:chExt cx="2948373" cy="2123813"/>
            </a:xfrm>
          </p:grpSpPr>
          <p:sp>
            <p:nvSpPr>
              <p:cNvPr id="34" name="Freeform 34"/>
              <p:cNvSpPr/>
              <p:nvPr/>
            </p:nvSpPr>
            <p:spPr>
              <a:xfrm>
                <a:off x="0" y="0"/>
                <a:ext cx="2948373" cy="2123813"/>
              </a:xfrm>
              <a:custGeom>
                <a:avLst/>
                <a:gdLst/>
                <a:ahLst/>
                <a:cxnLst/>
                <a:rect l="l" t="t" r="r" b="b"/>
                <a:pathLst>
                  <a:path w="2948373" h="2123813">
                    <a:moveTo>
                      <a:pt x="48410" y="0"/>
                    </a:moveTo>
                    <a:lnTo>
                      <a:pt x="2899963" y="0"/>
                    </a:lnTo>
                    <a:cubicBezTo>
                      <a:pt x="2912802" y="0"/>
                      <a:pt x="2925115" y="5100"/>
                      <a:pt x="2934194" y="14179"/>
                    </a:cubicBezTo>
                    <a:cubicBezTo>
                      <a:pt x="2943273" y="23258"/>
                      <a:pt x="2948373" y="35571"/>
                      <a:pt x="2948373" y="48410"/>
                    </a:cubicBezTo>
                    <a:lnTo>
                      <a:pt x="2948373" y="2075403"/>
                    </a:lnTo>
                    <a:cubicBezTo>
                      <a:pt x="2948373" y="2088242"/>
                      <a:pt x="2943273" y="2100555"/>
                      <a:pt x="2934194" y="2109634"/>
                    </a:cubicBezTo>
                    <a:cubicBezTo>
                      <a:pt x="2925115" y="2118713"/>
                      <a:pt x="2912802" y="2123813"/>
                      <a:pt x="2899963" y="2123813"/>
                    </a:cubicBezTo>
                    <a:lnTo>
                      <a:pt x="48410" y="2123813"/>
                    </a:lnTo>
                    <a:cubicBezTo>
                      <a:pt x="35571" y="2123813"/>
                      <a:pt x="23258" y="2118713"/>
                      <a:pt x="14179" y="2109634"/>
                    </a:cubicBezTo>
                    <a:cubicBezTo>
                      <a:pt x="5100" y="2100555"/>
                      <a:pt x="0" y="2088242"/>
                      <a:pt x="0" y="2075403"/>
                    </a:cubicBezTo>
                    <a:lnTo>
                      <a:pt x="0" y="48410"/>
                    </a:lnTo>
                    <a:cubicBezTo>
                      <a:pt x="0" y="35571"/>
                      <a:pt x="5100" y="23258"/>
                      <a:pt x="14179" y="14179"/>
                    </a:cubicBezTo>
                    <a:cubicBezTo>
                      <a:pt x="23258" y="5100"/>
                      <a:pt x="35571" y="0"/>
                      <a:pt x="48410" y="0"/>
                    </a:cubicBezTo>
                    <a:close/>
                  </a:path>
                </a:pathLst>
              </a:custGeom>
              <a:solidFill>
                <a:srgbClr val="FFD33C"/>
              </a:solidFill>
              <a:ln cap="rnd">
                <a:noFill/>
                <a:prstDash val="solid"/>
                <a:round/>
              </a:ln>
            </p:spPr>
            <p:txBody>
              <a:bodyPr/>
              <a:lstStyle/>
              <a:p>
                <a:endParaRPr lang="en-US"/>
              </a:p>
            </p:txBody>
          </p:sp>
          <p:sp>
            <p:nvSpPr>
              <p:cNvPr id="35" name="TextBox 35"/>
              <p:cNvSpPr txBox="1"/>
              <p:nvPr/>
            </p:nvSpPr>
            <p:spPr>
              <a:xfrm>
                <a:off x="0" y="-66675"/>
                <a:ext cx="2948373" cy="2190488"/>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6" name="Group 36"/>
            <p:cNvGrpSpPr/>
            <p:nvPr/>
          </p:nvGrpSpPr>
          <p:grpSpPr>
            <a:xfrm>
              <a:off x="7288243" y="9820902"/>
              <a:ext cx="1512937" cy="585331"/>
              <a:chOff x="0" y="0"/>
              <a:chExt cx="298852" cy="115621"/>
            </a:xfrm>
          </p:grpSpPr>
          <p:sp>
            <p:nvSpPr>
              <p:cNvPr id="37" name="Freeform 37"/>
              <p:cNvSpPr/>
              <p:nvPr/>
            </p:nvSpPr>
            <p:spPr>
              <a:xfrm>
                <a:off x="0" y="0"/>
                <a:ext cx="298852" cy="115621"/>
              </a:xfrm>
              <a:custGeom>
                <a:avLst/>
                <a:gdLst/>
                <a:ahLst/>
                <a:cxnLst/>
                <a:rect l="l" t="t" r="r" b="b"/>
                <a:pathLst>
                  <a:path w="298852" h="115621">
                    <a:moveTo>
                      <a:pt x="57810" y="0"/>
                    </a:moveTo>
                    <a:lnTo>
                      <a:pt x="241041" y="0"/>
                    </a:lnTo>
                    <a:cubicBezTo>
                      <a:pt x="272969" y="0"/>
                      <a:pt x="298852" y="25883"/>
                      <a:pt x="298852" y="57810"/>
                    </a:cubicBezTo>
                    <a:lnTo>
                      <a:pt x="298852" y="57810"/>
                    </a:lnTo>
                    <a:cubicBezTo>
                      <a:pt x="298852" y="89738"/>
                      <a:pt x="272969" y="115621"/>
                      <a:pt x="241041" y="115621"/>
                    </a:cubicBezTo>
                    <a:lnTo>
                      <a:pt x="57810" y="115621"/>
                    </a:lnTo>
                    <a:cubicBezTo>
                      <a:pt x="25883" y="115621"/>
                      <a:pt x="0" y="89738"/>
                      <a:pt x="0" y="57810"/>
                    </a:cubicBezTo>
                    <a:lnTo>
                      <a:pt x="0" y="57810"/>
                    </a:lnTo>
                    <a:cubicBezTo>
                      <a:pt x="0" y="25883"/>
                      <a:pt x="25883" y="0"/>
                      <a:pt x="57810" y="0"/>
                    </a:cubicBezTo>
                    <a:close/>
                  </a:path>
                </a:pathLst>
              </a:custGeom>
              <a:solidFill>
                <a:srgbClr val="FFFFFF"/>
              </a:solidFill>
              <a:ln cap="sq">
                <a:noFill/>
                <a:prstDash val="solid"/>
                <a:miter/>
              </a:ln>
            </p:spPr>
            <p:txBody>
              <a:bodyPr/>
              <a:lstStyle/>
              <a:p>
                <a:endParaRPr lang="en-US"/>
              </a:p>
            </p:txBody>
          </p:sp>
          <p:sp>
            <p:nvSpPr>
              <p:cNvPr id="38" name="TextBox 38"/>
              <p:cNvSpPr txBox="1"/>
              <p:nvPr/>
            </p:nvSpPr>
            <p:spPr>
              <a:xfrm>
                <a:off x="0" y="-66675"/>
                <a:ext cx="298852" cy="182296"/>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9" name="Group 39"/>
            <p:cNvGrpSpPr/>
            <p:nvPr/>
          </p:nvGrpSpPr>
          <p:grpSpPr>
            <a:xfrm>
              <a:off x="7354808" y="9774471"/>
              <a:ext cx="1488398" cy="564298"/>
              <a:chOff x="0" y="0"/>
              <a:chExt cx="294005" cy="111466"/>
            </a:xfrm>
          </p:grpSpPr>
          <p:sp>
            <p:nvSpPr>
              <p:cNvPr id="40" name="Freeform 40"/>
              <p:cNvSpPr/>
              <p:nvPr/>
            </p:nvSpPr>
            <p:spPr>
              <a:xfrm>
                <a:off x="0" y="0"/>
                <a:ext cx="294005" cy="111466"/>
              </a:xfrm>
              <a:custGeom>
                <a:avLst/>
                <a:gdLst/>
                <a:ahLst/>
                <a:cxnLst/>
                <a:rect l="l" t="t" r="r" b="b"/>
                <a:pathLst>
                  <a:path w="294005" h="111466">
                    <a:moveTo>
                      <a:pt x="55733" y="0"/>
                    </a:moveTo>
                    <a:lnTo>
                      <a:pt x="238271" y="0"/>
                    </a:lnTo>
                    <a:cubicBezTo>
                      <a:pt x="269052" y="0"/>
                      <a:pt x="294005" y="24953"/>
                      <a:pt x="294005" y="55733"/>
                    </a:cubicBezTo>
                    <a:lnTo>
                      <a:pt x="294005" y="55733"/>
                    </a:lnTo>
                    <a:cubicBezTo>
                      <a:pt x="294005" y="70514"/>
                      <a:pt x="288133" y="84690"/>
                      <a:pt x="277681" y="95142"/>
                    </a:cubicBezTo>
                    <a:cubicBezTo>
                      <a:pt x="267229" y="105594"/>
                      <a:pt x="253053" y="111466"/>
                      <a:pt x="238271"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19274F"/>
              </a:solidFill>
              <a:ln cap="sq">
                <a:noFill/>
                <a:prstDash val="solid"/>
                <a:miter/>
              </a:ln>
            </p:spPr>
            <p:txBody>
              <a:bodyPr/>
              <a:lstStyle/>
              <a:p>
                <a:endParaRPr lang="en-US"/>
              </a:p>
            </p:txBody>
          </p:sp>
          <p:sp>
            <p:nvSpPr>
              <p:cNvPr id="41" name="TextBox 41"/>
              <p:cNvSpPr txBox="1"/>
              <p:nvPr/>
            </p:nvSpPr>
            <p:spPr>
              <a:xfrm>
                <a:off x="0" y="-66675"/>
                <a:ext cx="294005"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42" name="Group 42"/>
            <p:cNvGrpSpPr/>
            <p:nvPr/>
          </p:nvGrpSpPr>
          <p:grpSpPr>
            <a:xfrm>
              <a:off x="1152372" y="1785251"/>
              <a:ext cx="13274169" cy="7626642"/>
              <a:chOff x="0" y="0"/>
              <a:chExt cx="2622058" cy="1506497"/>
            </a:xfrm>
          </p:grpSpPr>
          <p:sp>
            <p:nvSpPr>
              <p:cNvPr id="43" name="Freeform 43"/>
              <p:cNvSpPr/>
              <p:nvPr/>
            </p:nvSpPr>
            <p:spPr>
              <a:xfrm>
                <a:off x="0" y="0"/>
                <a:ext cx="2622058" cy="1506497"/>
              </a:xfrm>
              <a:custGeom>
                <a:avLst/>
                <a:gdLst/>
                <a:ahLst/>
                <a:cxnLst/>
                <a:rect l="l" t="t" r="r" b="b"/>
                <a:pathLst>
                  <a:path w="2622058" h="1506497">
                    <a:moveTo>
                      <a:pt x="0" y="0"/>
                    </a:moveTo>
                    <a:lnTo>
                      <a:pt x="2622058" y="0"/>
                    </a:lnTo>
                    <a:lnTo>
                      <a:pt x="2622058" y="1506497"/>
                    </a:lnTo>
                    <a:lnTo>
                      <a:pt x="0" y="1506497"/>
                    </a:lnTo>
                    <a:close/>
                  </a:path>
                </a:pathLst>
              </a:custGeom>
              <a:solidFill>
                <a:srgbClr val="FFFFFF"/>
              </a:solidFill>
              <a:ln w="95250" cap="sq">
                <a:solidFill>
                  <a:srgbClr val="19274F"/>
                </a:solidFill>
                <a:prstDash val="solid"/>
                <a:miter/>
              </a:ln>
            </p:spPr>
            <p:txBody>
              <a:bodyPr/>
              <a:lstStyle/>
              <a:p>
                <a:endParaRPr lang="en-US"/>
              </a:p>
            </p:txBody>
          </p:sp>
          <p:sp>
            <p:nvSpPr>
              <p:cNvPr id="44" name="TextBox 44"/>
              <p:cNvSpPr txBox="1"/>
              <p:nvPr/>
            </p:nvSpPr>
            <p:spPr>
              <a:xfrm>
                <a:off x="0" y="-66675"/>
                <a:ext cx="2622058" cy="1573172"/>
              </a:xfrm>
              <a:prstGeom prst="rect">
                <a:avLst/>
              </a:prstGeom>
            </p:spPr>
            <p:txBody>
              <a:bodyPr lIns="50800" tIns="50800" rIns="50800" bIns="50800" rtlCol="0" anchor="ctr"/>
              <a:lstStyle/>
              <a:p>
                <a:pPr algn="ctr">
                  <a:lnSpc>
                    <a:spcPts val="2520"/>
                  </a:lnSpc>
                </a:pPr>
                <a:endParaRPr/>
              </a:p>
            </p:txBody>
          </p:sp>
        </p:grpSp>
        <p:sp>
          <p:nvSpPr>
            <p:cNvPr id="45" name="AutoShape 45"/>
            <p:cNvSpPr/>
            <p:nvPr/>
          </p:nvSpPr>
          <p:spPr>
            <a:xfrm>
              <a:off x="1184259" y="1785258"/>
              <a:ext cx="814" cy="7645726"/>
            </a:xfrm>
            <a:prstGeom prst="line">
              <a:avLst/>
            </a:prstGeom>
            <a:ln w="127000" cap="flat">
              <a:solidFill>
                <a:srgbClr val="FFFFFF"/>
              </a:solidFill>
              <a:prstDash val="solid"/>
              <a:headEnd type="none" w="sm" len="sm"/>
              <a:tailEnd type="none" w="sm" len="sm"/>
            </a:ln>
          </p:spPr>
          <p:txBody>
            <a:bodyPr/>
            <a:lstStyle/>
            <a:p>
              <a:endParaRPr lang="en-US"/>
            </a:p>
          </p:txBody>
        </p:sp>
        <p:sp>
          <p:nvSpPr>
            <p:cNvPr id="46" name="AutoShape 46"/>
            <p:cNvSpPr/>
            <p:nvPr/>
          </p:nvSpPr>
          <p:spPr>
            <a:xfrm flipV="1">
              <a:off x="1152372" y="9353152"/>
              <a:ext cx="13274169" cy="14325"/>
            </a:xfrm>
            <a:prstGeom prst="line">
              <a:avLst/>
            </a:prstGeom>
            <a:ln w="127000" cap="flat">
              <a:solidFill>
                <a:srgbClr val="FFFFFF"/>
              </a:solidFill>
              <a:prstDash val="solid"/>
              <a:headEnd type="none" w="sm" len="sm"/>
              <a:tailEnd type="none" w="sm" len="sm"/>
            </a:ln>
          </p:spPr>
          <p:txBody>
            <a:bodyPr/>
            <a:lstStyle/>
            <a:p>
              <a:endParaRPr lang="en-US"/>
            </a:p>
          </p:txBody>
        </p:sp>
        <p:grpSp>
          <p:nvGrpSpPr>
            <p:cNvPr id="47" name="Group 47"/>
            <p:cNvGrpSpPr/>
            <p:nvPr/>
          </p:nvGrpSpPr>
          <p:grpSpPr>
            <a:xfrm>
              <a:off x="6106153" y="761173"/>
              <a:ext cx="2413258" cy="564298"/>
              <a:chOff x="0" y="0"/>
              <a:chExt cx="476693" cy="111466"/>
            </a:xfrm>
          </p:grpSpPr>
          <p:sp>
            <p:nvSpPr>
              <p:cNvPr id="48" name="Freeform 48"/>
              <p:cNvSpPr/>
              <p:nvPr/>
            </p:nvSpPr>
            <p:spPr>
              <a:xfrm>
                <a:off x="0" y="0"/>
                <a:ext cx="476693" cy="111466"/>
              </a:xfrm>
              <a:custGeom>
                <a:avLst/>
                <a:gdLst/>
                <a:ahLst/>
                <a:cxnLst/>
                <a:rect l="l" t="t" r="r" b="b"/>
                <a:pathLst>
                  <a:path w="476693" h="111466">
                    <a:moveTo>
                      <a:pt x="55733" y="0"/>
                    </a:moveTo>
                    <a:lnTo>
                      <a:pt x="420960" y="0"/>
                    </a:lnTo>
                    <a:cubicBezTo>
                      <a:pt x="435741" y="0"/>
                      <a:pt x="449917" y="5872"/>
                      <a:pt x="460369" y="16324"/>
                    </a:cubicBezTo>
                    <a:cubicBezTo>
                      <a:pt x="470821" y="26776"/>
                      <a:pt x="476693" y="40952"/>
                      <a:pt x="476693" y="55733"/>
                    </a:cubicBezTo>
                    <a:lnTo>
                      <a:pt x="476693" y="55733"/>
                    </a:lnTo>
                    <a:cubicBezTo>
                      <a:pt x="476693" y="70514"/>
                      <a:pt x="470821" y="84690"/>
                      <a:pt x="460369" y="95142"/>
                    </a:cubicBezTo>
                    <a:cubicBezTo>
                      <a:pt x="449917" y="105594"/>
                      <a:pt x="435741" y="111466"/>
                      <a:pt x="420960"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FFFFFF"/>
              </a:solidFill>
              <a:ln cap="rnd">
                <a:noFill/>
                <a:prstDash val="solid"/>
                <a:round/>
              </a:ln>
            </p:spPr>
            <p:txBody>
              <a:bodyPr/>
              <a:lstStyle/>
              <a:p>
                <a:endParaRPr lang="en-US"/>
              </a:p>
            </p:txBody>
          </p:sp>
          <p:sp>
            <p:nvSpPr>
              <p:cNvPr id="49" name="TextBox 49"/>
              <p:cNvSpPr txBox="1"/>
              <p:nvPr/>
            </p:nvSpPr>
            <p:spPr>
              <a:xfrm>
                <a:off x="0" y="-66675"/>
                <a:ext cx="476693"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0" name="Group 50"/>
            <p:cNvGrpSpPr/>
            <p:nvPr/>
          </p:nvGrpSpPr>
          <p:grpSpPr>
            <a:xfrm>
              <a:off x="6190452" y="684118"/>
              <a:ext cx="2413258" cy="564298"/>
              <a:chOff x="0" y="0"/>
              <a:chExt cx="476693" cy="111466"/>
            </a:xfrm>
          </p:grpSpPr>
          <p:sp>
            <p:nvSpPr>
              <p:cNvPr id="51" name="Freeform 51"/>
              <p:cNvSpPr/>
              <p:nvPr/>
            </p:nvSpPr>
            <p:spPr>
              <a:xfrm>
                <a:off x="0" y="0"/>
                <a:ext cx="476693" cy="111466"/>
              </a:xfrm>
              <a:custGeom>
                <a:avLst/>
                <a:gdLst/>
                <a:ahLst/>
                <a:cxnLst/>
                <a:rect l="l" t="t" r="r" b="b"/>
                <a:pathLst>
                  <a:path w="476693" h="111466">
                    <a:moveTo>
                      <a:pt x="55733" y="0"/>
                    </a:moveTo>
                    <a:lnTo>
                      <a:pt x="420960" y="0"/>
                    </a:lnTo>
                    <a:cubicBezTo>
                      <a:pt x="435741" y="0"/>
                      <a:pt x="449917" y="5872"/>
                      <a:pt x="460369" y="16324"/>
                    </a:cubicBezTo>
                    <a:cubicBezTo>
                      <a:pt x="470821" y="26776"/>
                      <a:pt x="476693" y="40952"/>
                      <a:pt x="476693" y="55733"/>
                    </a:cubicBezTo>
                    <a:lnTo>
                      <a:pt x="476693" y="55733"/>
                    </a:lnTo>
                    <a:cubicBezTo>
                      <a:pt x="476693" y="70514"/>
                      <a:pt x="470821" y="84690"/>
                      <a:pt x="460369" y="95142"/>
                    </a:cubicBezTo>
                    <a:cubicBezTo>
                      <a:pt x="449917" y="105594"/>
                      <a:pt x="435741" y="111466"/>
                      <a:pt x="420960"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19274F"/>
              </a:solidFill>
              <a:ln cap="rnd">
                <a:noFill/>
                <a:prstDash val="solid"/>
                <a:round/>
              </a:ln>
            </p:spPr>
            <p:txBody>
              <a:bodyPr/>
              <a:lstStyle/>
              <a:p>
                <a:endParaRPr lang="en-US"/>
              </a:p>
            </p:txBody>
          </p:sp>
          <p:sp>
            <p:nvSpPr>
              <p:cNvPr id="52" name="TextBox 52"/>
              <p:cNvSpPr txBox="1"/>
              <p:nvPr/>
            </p:nvSpPr>
            <p:spPr>
              <a:xfrm>
                <a:off x="0" y="-66675"/>
                <a:ext cx="476693"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3" name="Group 53"/>
            <p:cNvGrpSpPr/>
            <p:nvPr/>
          </p:nvGrpSpPr>
          <p:grpSpPr>
            <a:xfrm>
              <a:off x="9136440" y="721901"/>
              <a:ext cx="564298" cy="564298"/>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55" name="TextBox 55"/>
              <p:cNvSpPr txBox="1"/>
              <p:nvPr/>
            </p:nvSpPr>
            <p:spPr>
              <a:xfrm>
                <a:off x="76200" y="9525"/>
                <a:ext cx="660400" cy="727075"/>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6" name="Group 56"/>
            <p:cNvGrpSpPr/>
            <p:nvPr/>
          </p:nvGrpSpPr>
          <p:grpSpPr>
            <a:xfrm>
              <a:off x="9079765" y="684118"/>
              <a:ext cx="564298" cy="564298"/>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19274F"/>
              </a:solidFill>
              <a:ln cap="rnd">
                <a:noFill/>
                <a:prstDash val="solid"/>
                <a:round/>
              </a:ln>
            </p:spPr>
            <p:txBody>
              <a:bodyPr/>
              <a:lstStyle/>
              <a:p>
                <a:endParaRPr lang="en-US"/>
              </a:p>
            </p:txBody>
          </p:sp>
          <p:sp>
            <p:nvSpPr>
              <p:cNvPr id="58" name="TextBox 58"/>
              <p:cNvSpPr txBox="1"/>
              <p:nvPr/>
            </p:nvSpPr>
            <p:spPr>
              <a:xfrm>
                <a:off x="76200" y="9525"/>
                <a:ext cx="660400" cy="727075"/>
              </a:xfrm>
              <a:prstGeom prst="rect">
                <a:avLst/>
              </a:prstGeom>
            </p:spPr>
            <p:txBody>
              <a:bodyPr lIns="50800" tIns="50800" rIns="50800" bIns="50800" rtlCol="0" anchor="ctr"/>
              <a:lstStyle/>
              <a:p>
                <a:pPr marL="0" lvl="0" indent="0" algn="ctr">
                  <a:lnSpc>
                    <a:spcPts val="2520"/>
                  </a:lnSpc>
                  <a:spcBef>
                    <a:spcPct val="0"/>
                  </a:spcBef>
                </a:pPr>
                <a:endParaRPr/>
              </a:p>
            </p:txBody>
          </p:sp>
        </p:grpSp>
      </p:grpSp>
      <p:sp>
        <p:nvSpPr>
          <p:cNvPr id="59" name="TextBox 59"/>
          <p:cNvSpPr txBox="1"/>
          <p:nvPr/>
        </p:nvSpPr>
        <p:spPr>
          <a:xfrm>
            <a:off x="7384886" y="3620134"/>
            <a:ext cx="8635049" cy="3113408"/>
          </a:xfrm>
          <a:prstGeom prst="rect">
            <a:avLst/>
          </a:prstGeom>
        </p:spPr>
        <p:txBody>
          <a:bodyPr lIns="0" tIns="0" rIns="0" bIns="0" rtlCol="0" anchor="t">
            <a:spAutoFit/>
          </a:bodyPr>
          <a:lstStyle/>
          <a:p>
            <a:pPr algn="ctr">
              <a:lnSpc>
                <a:spcPts val="8140"/>
              </a:lnSpc>
            </a:pPr>
            <a:r>
              <a:rPr lang="en-US" sz="7400">
                <a:solidFill>
                  <a:srgbClr val="19274F"/>
                </a:solidFill>
                <a:latin typeface="Montaser Arabic"/>
                <a:ea typeface="Montaser Arabic"/>
                <a:cs typeface="Montaser Arabic"/>
                <a:sym typeface="Montaser Arabic"/>
              </a:rPr>
              <a:t>TRANSACTION GRAPH ANOMALY DETECTION </a:t>
            </a:r>
          </a:p>
        </p:txBody>
      </p:sp>
      <p:sp>
        <p:nvSpPr>
          <p:cNvPr id="60" name="TextBox 60"/>
          <p:cNvSpPr txBox="1"/>
          <p:nvPr/>
        </p:nvSpPr>
        <p:spPr>
          <a:xfrm>
            <a:off x="17300626" y="9791700"/>
            <a:ext cx="684516" cy="346079"/>
          </a:xfrm>
          <a:prstGeom prst="rect">
            <a:avLst/>
          </a:prstGeom>
        </p:spPr>
        <p:txBody>
          <a:bodyPr lIns="0" tIns="0" rIns="0" bIns="0" rtlCol="0" anchor="t">
            <a:spAutoFit/>
          </a:bodyPr>
          <a:lstStyle/>
          <a:p>
            <a:pPr algn="ctr">
              <a:lnSpc>
                <a:spcPts val="2750"/>
              </a:lnSpc>
            </a:pPr>
            <a:r>
              <a:rPr lang="en-US" sz="2500" b="1">
                <a:solidFill>
                  <a:srgbClr val="19274F"/>
                </a:solidFill>
                <a:latin typeface="Montaser Arabic Bold"/>
                <a:ea typeface="Montaser Arabic Bold"/>
                <a:cs typeface="Montaser Arabic Bold"/>
                <a:sym typeface="Montaser Arabic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6315241" cy="3202094"/>
          </a:xfrm>
        </p:grpSpPr>
        <p:sp>
          <p:nvSpPr>
            <p:cNvPr id="3" name="Freeform 3"/>
            <p:cNvSpPr/>
            <p:nvPr/>
          </p:nvSpPr>
          <p:spPr>
            <a:xfrm>
              <a:off x="0" y="0"/>
              <a:ext cx="6315241" cy="3202094"/>
            </a:xfrm>
            <a:custGeom>
              <a:avLst/>
              <a:gdLst/>
              <a:ahLst/>
              <a:cxnLst/>
              <a:rect l="l" t="t" r="r" b="b"/>
              <a:pathLst>
                <a:path w="6315241" h="3202094">
                  <a:moveTo>
                    <a:pt x="17649" y="0"/>
                  </a:moveTo>
                  <a:lnTo>
                    <a:pt x="6297592" y="0"/>
                  </a:lnTo>
                  <a:cubicBezTo>
                    <a:pt x="6302273" y="0"/>
                    <a:pt x="6306762" y="1859"/>
                    <a:pt x="6310072" y="5169"/>
                  </a:cubicBezTo>
                  <a:cubicBezTo>
                    <a:pt x="6313382" y="8479"/>
                    <a:pt x="6315241" y="12968"/>
                    <a:pt x="6315241" y="17649"/>
                  </a:cubicBezTo>
                  <a:lnTo>
                    <a:pt x="6315241" y="3184445"/>
                  </a:lnTo>
                  <a:cubicBezTo>
                    <a:pt x="6315241" y="3194192"/>
                    <a:pt x="6307340" y="3202094"/>
                    <a:pt x="6297592" y="3202094"/>
                  </a:cubicBezTo>
                  <a:lnTo>
                    <a:pt x="17649" y="3202094"/>
                  </a:lnTo>
                  <a:cubicBezTo>
                    <a:pt x="12968" y="3202094"/>
                    <a:pt x="8479" y="3200235"/>
                    <a:pt x="5169" y="3196925"/>
                  </a:cubicBezTo>
                  <a:cubicBezTo>
                    <a:pt x="1859" y="3193615"/>
                    <a:pt x="0" y="3189126"/>
                    <a:pt x="0" y="3184445"/>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4" name="TextBox 4"/>
            <p:cNvSpPr txBox="1"/>
            <p:nvPr/>
          </p:nvSpPr>
          <p:spPr>
            <a:xfrm>
              <a:off x="0" y="-66675"/>
              <a:ext cx="6315241" cy="3268769"/>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5" name="Group 5"/>
          <p:cNvGrpSpPr/>
          <p:nvPr/>
        </p:nvGrpSpPr>
        <p:grpSpPr>
          <a:xfrm>
            <a:off x="1350619" y="1361887"/>
            <a:ext cx="7767550" cy="7563225"/>
            <a:chOff x="0" y="0"/>
            <a:chExt cx="3022313" cy="2942811"/>
          </a:xfrm>
        </p:grpSpPr>
        <p:sp>
          <p:nvSpPr>
            <p:cNvPr id="6" name="Freeform 6"/>
            <p:cNvSpPr/>
            <p:nvPr/>
          </p:nvSpPr>
          <p:spPr>
            <a:xfrm>
              <a:off x="0" y="0"/>
              <a:ext cx="3022313" cy="2942811"/>
            </a:xfrm>
            <a:custGeom>
              <a:avLst/>
              <a:gdLst/>
              <a:ahLst/>
              <a:cxnLst/>
              <a:rect l="l" t="t" r="r" b="b"/>
              <a:pathLst>
                <a:path w="3022313" h="2942811">
                  <a:moveTo>
                    <a:pt x="29901" y="0"/>
                  </a:moveTo>
                  <a:lnTo>
                    <a:pt x="2992412" y="0"/>
                  </a:lnTo>
                  <a:cubicBezTo>
                    <a:pt x="3000342" y="0"/>
                    <a:pt x="3007947" y="3150"/>
                    <a:pt x="3013555" y="8758"/>
                  </a:cubicBezTo>
                  <a:cubicBezTo>
                    <a:pt x="3019163" y="14365"/>
                    <a:pt x="3022313" y="21971"/>
                    <a:pt x="3022313" y="29901"/>
                  </a:cubicBezTo>
                  <a:lnTo>
                    <a:pt x="3022313" y="2912910"/>
                  </a:lnTo>
                  <a:cubicBezTo>
                    <a:pt x="3022313" y="2920841"/>
                    <a:pt x="3019163" y="2928446"/>
                    <a:pt x="3013555" y="2934053"/>
                  </a:cubicBezTo>
                  <a:cubicBezTo>
                    <a:pt x="3007947" y="2939661"/>
                    <a:pt x="3000342" y="2942811"/>
                    <a:pt x="2992412" y="2942811"/>
                  </a:cubicBezTo>
                  <a:lnTo>
                    <a:pt x="29901" y="2942811"/>
                  </a:lnTo>
                  <a:cubicBezTo>
                    <a:pt x="21971" y="2942811"/>
                    <a:pt x="14365" y="2939661"/>
                    <a:pt x="8758" y="2934053"/>
                  </a:cubicBezTo>
                  <a:cubicBezTo>
                    <a:pt x="3150" y="2928446"/>
                    <a:pt x="0" y="2920841"/>
                    <a:pt x="0" y="2912910"/>
                  </a:cubicBezTo>
                  <a:lnTo>
                    <a:pt x="0" y="29901"/>
                  </a:lnTo>
                  <a:cubicBezTo>
                    <a:pt x="0" y="21971"/>
                    <a:pt x="3150" y="14365"/>
                    <a:pt x="8758" y="8758"/>
                  </a:cubicBezTo>
                  <a:cubicBezTo>
                    <a:pt x="14365" y="3150"/>
                    <a:pt x="21971" y="0"/>
                    <a:pt x="29901" y="0"/>
                  </a:cubicBezTo>
                  <a:close/>
                </a:path>
              </a:pathLst>
            </a:custGeom>
            <a:solidFill>
              <a:srgbClr val="FF9DC6"/>
            </a:solidFill>
            <a:ln w="47625" cap="rnd">
              <a:solidFill>
                <a:srgbClr val="FFFFFF"/>
              </a:solidFill>
              <a:prstDash val="solid"/>
              <a:round/>
            </a:ln>
          </p:spPr>
          <p:txBody>
            <a:bodyPr/>
            <a:lstStyle/>
            <a:p>
              <a:endParaRPr lang="en-US"/>
            </a:p>
          </p:txBody>
        </p:sp>
        <p:sp>
          <p:nvSpPr>
            <p:cNvPr id="7" name="TextBox 7"/>
            <p:cNvSpPr txBox="1"/>
            <p:nvPr/>
          </p:nvSpPr>
          <p:spPr>
            <a:xfrm>
              <a:off x="0" y="-66675"/>
              <a:ext cx="3022313" cy="3009486"/>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8" name="Group 8"/>
          <p:cNvGrpSpPr/>
          <p:nvPr/>
        </p:nvGrpSpPr>
        <p:grpSpPr>
          <a:xfrm>
            <a:off x="9498504" y="1361887"/>
            <a:ext cx="7438878" cy="7563225"/>
            <a:chOff x="0" y="0"/>
            <a:chExt cx="2894428" cy="2942811"/>
          </a:xfrm>
        </p:grpSpPr>
        <p:sp>
          <p:nvSpPr>
            <p:cNvPr id="9" name="Freeform 9"/>
            <p:cNvSpPr/>
            <p:nvPr/>
          </p:nvSpPr>
          <p:spPr>
            <a:xfrm>
              <a:off x="0" y="0"/>
              <a:ext cx="2894428" cy="2942811"/>
            </a:xfrm>
            <a:custGeom>
              <a:avLst/>
              <a:gdLst/>
              <a:ahLst/>
              <a:cxnLst/>
              <a:rect l="l" t="t" r="r" b="b"/>
              <a:pathLst>
                <a:path w="2894428" h="2942811">
                  <a:moveTo>
                    <a:pt x="31222" y="0"/>
                  </a:moveTo>
                  <a:lnTo>
                    <a:pt x="2863206" y="0"/>
                  </a:lnTo>
                  <a:cubicBezTo>
                    <a:pt x="2871487" y="0"/>
                    <a:pt x="2879428" y="3289"/>
                    <a:pt x="2885283" y="9145"/>
                  </a:cubicBezTo>
                  <a:cubicBezTo>
                    <a:pt x="2891139" y="15000"/>
                    <a:pt x="2894428" y="22942"/>
                    <a:pt x="2894428" y="31222"/>
                  </a:cubicBezTo>
                  <a:lnTo>
                    <a:pt x="2894428" y="2911589"/>
                  </a:lnTo>
                  <a:cubicBezTo>
                    <a:pt x="2894428" y="2919870"/>
                    <a:pt x="2891139" y="2927811"/>
                    <a:pt x="2885283" y="2933666"/>
                  </a:cubicBezTo>
                  <a:cubicBezTo>
                    <a:pt x="2879428" y="2939522"/>
                    <a:pt x="2871487" y="2942811"/>
                    <a:pt x="2863206" y="2942811"/>
                  </a:cubicBezTo>
                  <a:lnTo>
                    <a:pt x="31222" y="2942811"/>
                  </a:lnTo>
                  <a:cubicBezTo>
                    <a:pt x="22942" y="2942811"/>
                    <a:pt x="15000" y="2939522"/>
                    <a:pt x="9145" y="2933666"/>
                  </a:cubicBezTo>
                  <a:cubicBezTo>
                    <a:pt x="3289" y="2927811"/>
                    <a:pt x="0" y="2919870"/>
                    <a:pt x="0" y="2911589"/>
                  </a:cubicBezTo>
                  <a:lnTo>
                    <a:pt x="0" y="31222"/>
                  </a:lnTo>
                  <a:cubicBezTo>
                    <a:pt x="0" y="22942"/>
                    <a:pt x="3289" y="15000"/>
                    <a:pt x="9145" y="9145"/>
                  </a:cubicBezTo>
                  <a:cubicBezTo>
                    <a:pt x="15000" y="3289"/>
                    <a:pt x="22942" y="0"/>
                    <a:pt x="31222" y="0"/>
                  </a:cubicBezTo>
                  <a:close/>
                </a:path>
              </a:pathLst>
            </a:custGeom>
            <a:solidFill>
              <a:srgbClr val="FFFFFF"/>
            </a:solidFill>
            <a:ln w="47625" cap="rnd">
              <a:solidFill>
                <a:srgbClr val="19274F"/>
              </a:solidFill>
              <a:prstDash val="lgDash"/>
              <a:round/>
            </a:ln>
          </p:spPr>
          <p:txBody>
            <a:bodyPr/>
            <a:lstStyle/>
            <a:p>
              <a:endParaRPr lang="en-US"/>
            </a:p>
          </p:txBody>
        </p:sp>
        <p:sp>
          <p:nvSpPr>
            <p:cNvPr id="10" name="TextBox 10"/>
            <p:cNvSpPr txBox="1"/>
            <p:nvPr/>
          </p:nvSpPr>
          <p:spPr>
            <a:xfrm>
              <a:off x="0" y="-66675"/>
              <a:ext cx="2894428" cy="3009486"/>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1" name="TextBox 11"/>
          <p:cNvSpPr txBox="1"/>
          <p:nvPr/>
        </p:nvSpPr>
        <p:spPr>
          <a:xfrm>
            <a:off x="1711725" y="1825596"/>
            <a:ext cx="7045337" cy="6712008"/>
          </a:xfrm>
          <a:prstGeom prst="rect">
            <a:avLst/>
          </a:prstGeom>
        </p:spPr>
        <p:txBody>
          <a:bodyPr lIns="0" tIns="0" rIns="0" bIns="0" rtlCol="0" anchor="t">
            <a:spAutoFit/>
          </a:bodyPr>
          <a:lstStyle/>
          <a:p>
            <a:pPr marL="0" lvl="0" indent="0" algn="ctr">
              <a:lnSpc>
                <a:spcPts val="8805"/>
              </a:lnSpc>
              <a:spcBef>
                <a:spcPct val="0"/>
              </a:spcBef>
            </a:pPr>
            <a:r>
              <a:rPr lang="en-US" sz="8004" b="1">
                <a:solidFill>
                  <a:srgbClr val="19274F"/>
                </a:solidFill>
                <a:latin typeface="Montaser Arabic Bold"/>
                <a:ea typeface="Montaser Arabic Bold"/>
                <a:cs typeface="Montaser Arabic Bold"/>
                <a:sym typeface="Montaser Arabic Bold"/>
              </a:rPr>
              <a:t>ANOMALY DETECTION, GRAPH ATTENTION NETWORKS (GAT)</a:t>
            </a:r>
          </a:p>
        </p:txBody>
      </p:sp>
      <p:sp>
        <p:nvSpPr>
          <p:cNvPr id="12" name="Freeform 12"/>
          <p:cNvSpPr/>
          <p:nvPr/>
        </p:nvSpPr>
        <p:spPr>
          <a:xfrm>
            <a:off x="9721321" y="2735202"/>
            <a:ext cx="6993243" cy="4816596"/>
          </a:xfrm>
          <a:custGeom>
            <a:avLst/>
            <a:gdLst/>
            <a:ahLst/>
            <a:cxnLst/>
            <a:rect l="l" t="t" r="r" b="b"/>
            <a:pathLst>
              <a:path w="6993243" h="4816596">
                <a:moveTo>
                  <a:pt x="0" y="0"/>
                </a:moveTo>
                <a:lnTo>
                  <a:pt x="6993243" y="0"/>
                </a:lnTo>
                <a:lnTo>
                  <a:pt x="6993243" y="4816596"/>
                </a:lnTo>
                <a:lnTo>
                  <a:pt x="0" y="481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7259300" y="97155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10</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4579724" y="3559902"/>
            <a:ext cx="9799655" cy="3188131"/>
            <a:chOff x="0" y="0"/>
            <a:chExt cx="3578141" cy="1164080"/>
          </a:xfrm>
        </p:grpSpPr>
        <p:sp>
          <p:nvSpPr>
            <p:cNvPr id="3" name="Freeform 3"/>
            <p:cNvSpPr/>
            <p:nvPr/>
          </p:nvSpPr>
          <p:spPr>
            <a:xfrm>
              <a:off x="0" y="0"/>
              <a:ext cx="3578141" cy="1164080"/>
            </a:xfrm>
            <a:custGeom>
              <a:avLst/>
              <a:gdLst/>
              <a:ahLst/>
              <a:cxnLst/>
              <a:rect l="l" t="t" r="r" b="b"/>
              <a:pathLst>
                <a:path w="3578141" h="1164080">
                  <a:moveTo>
                    <a:pt x="29231" y="0"/>
                  </a:moveTo>
                  <a:lnTo>
                    <a:pt x="3548910" y="0"/>
                  </a:lnTo>
                  <a:cubicBezTo>
                    <a:pt x="3556663" y="0"/>
                    <a:pt x="3564098" y="3080"/>
                    <a:pt x="3569579" y="8561"/>
                  </a:cubicBezTo>
                  <a:cubicBezTo>
                    <a:pt x="3575061" y="14043"/>
                    <a:pt x="3578141" y="21478"/>
                    <a:pt x="3578141" y="29231"/>
                  </a:cubicBezTo>
                  <a:lnTo>
                    <a:pt x="3578141" y="1134849"/>
                  </a:lnTo>
                  <a:cubicBezTo>
                    <a:pt x="3578141" y="1150993"/>
                    <a:pt x="3565054" y="1164080"/>
                    <a:pt x="3548910" y="1164080"/>
                  </a:cubicBezTo>
                  <a:lnTo>
                    <a:pt x="29231" y="1164080"/>
                  </a:lnTo>
                  <a:cubicBezTo>
                    <a:pt x="13087" y="1164080"/>
                    <a:pt x="0" y="1150993"/>
                    <a:pt x="0" y="1134849"/>
                  </a:cubicBezTo>
                  <a:lnTo>
                    <a:pt x="0" y="29231"/>
                  </a:lnTo>
                  <a:cubicBezTo>
                    <a:pt x="0" y="13087"/>
                    <a:pt x="13087" y="0"/>
                    <a:pt x="29231" y="0"/>
                  </a:cubicBezTo>
                  <a:close/>
                </a:path>
              </a:pathLst>
            </a:custGeom>
            <a:solidFill>
              <a:srgbClr val="FFD33C"/>
            </a:solidFill>
            <a:ln cap="rnd">
              <a:noFill/>
              <a:prstDash val="solid"/>
              <a:round/>
            </a:ln>
          </p:spPr>
          <p:txBody>
            <a:bodyPr/>
            <a:lstStyle/>
            <a:p>
              <a:endParaRPr lang="en-US"/>
            </a:p>
          </p:txBody>
        </p:sp>
        <p:sp>
          <p:nvSpPr>
            <p:cNvPr id="4" name="TextBox 4"/>
            <p:cNvSpPr txBox="1"/>
            <p:nvPr/>
          </p:nvSpPr>
          <p:spPr>
            <a:xfrm>
              <a:off x="0" y="-66675"/>
              <a:ext cx="3578141" cy="1230755"/>
            </a:xfrm>
            <a:prstGeom prst="rect">
              <a:avLst/>
            </a:prstGeom>
          </p:spPr>
          <p:txBody>
            <a:bodyPr lIns="49719" tIns="49719" rIns="49719" bIns="49719" rtlCol="0" anchor="ctr"/>
            <a:lstStyle/>
            <a:p>
              <a:pPr marL="0" lvl="0" indent="0" algn="ctr">
                <a:lnSpc>
                  <a:spcPts val="2519"/>
                </a:lnSpc>
                <a:spcBef>
                  <a:spcPct val="0"/>
                </a:spcBef>
              </a:pPr>
              <a:endParaRPr/>
            </a:p>
          </p:txBody>
        </p:sp>
      </p:grpSp>
      <p:sp>
        <p:nvSpPr>
          <p:cNvPr id="5" name="TextBox 5"/>
          <p:cNvSpPr txBox="1"/>
          <p:nvPr/>
        </p:nvSpPr>
        <p:spPr>
          <a:xfrm>
            <a:off x="2485075" y="4724400"/>
            <a:ext cx="14021403" cy="87630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Stinger Fit Bold"/>
                <a:ea typeface="Stinger Fit Bold"/>
                <a:cs typeface="Stinger Fit Bold"/>
                <a:sym typeface="Stinger Fit Bold"/>
              </a:rPr>
              <a:t>Anomaly Detection</a:t>
            </a:r>
          </a:p>
        </p:txBody>
      </p:sp>
      <p:sp>
        <p:nvSpPr>
          <p:cNvPr id="6" name="TextBox 6"/>
          <p:cNvSpPr txBox="1"/>
          <p:nvPr/>
        </p:nvSpPr>
        <p:spPr>
          <a:xfrm>
            <a:off x="17221200" y="96393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11</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199797" y="-1240546"/>
            <a:ext cx="15315362" cy="17088270"/>
          </a:xfrm>
          <a:custGeom>
            <a:avLst/>
            <a:gdLst/>
            <a:ahLst/>
            <a:cxnLst/>
            <a:rect l="l" t="t" r="r" b="b"/>
            <a:pathLst>
              <a:path w="15315362" h="17088270">
                <a:moveTo>
                  <a:pt x="0" y="0"/>
                </a:moveTo>
                <a:lnTo>
                  <a:pt x="15315361" y="0"/>
                </a:lnTo>
                <a:lnTo>
                  <a:pt x="15315361" y="17088269"/>
                </a:lnTo>
                <a:lnTo>
                  <a:pt x="0" y="1708826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69437" y="3457575"/>
            <a:ext cx="7134908" cy="33623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GIỚI THIỆU</a:t>
            </a:r>
          </a:p>
        </p:txBody>
      </p:sp>
      <p:sp>
        <p:nvSpPr>
          <p:cNvPr id="4" name="TextBox 4"/>
          <p:cNvSpPr txBox="1"/>
          <p:nvPr/>
        </p:nvSpPr>
        <p:spPr>
          <a:xfrm>
            <a:off x="17221200" y="97155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12</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GIỚI THIỆU</a:t>
            </a:r>
          </a:p>
        </p:txBody>
      </p:sp>
      <p:sp>
        <p:nvSpPr>
          <p:cNvPr id="10" name="TextBox 10"/>
          <p:cNvSpPr txBox="1"/>
          <p:nvPr/>
        </p:nvSpPr>
        <p:spPr>
          <a:xfrm>
            <a:off x="764938" y="4302847"/>
            <a:ext cx="16796225" cy="3517990"/>
          </a:xfrm>
          <a:prstGeom prst="rect">
            <a:avLst/>
          </a:prstGeom>
        </p:spPr>
        <p:txBody>
          <a:bodyPr lIns="0" tIns="0" rIns="0" bIns="0" rtlCol="0" anchor="t">
            <a:spAutoFit/>
          </a:bodyPr>
          <a:lstStyle/>
          <a:p>
            <a:pPr algn="l">
              <a:lnSpc>
                <a:spcPts val="4020"/>
              </a:lnSpc>
            </a:pPr>
            <a:r>
              <a:rPr lang="en-US" sz="2871">
                <a:solidFill>
                  <a:srgbClr val="19274F"/>
                </a:solidFill>
                <a:latin typeface="Montaser Arabic"/>
                <a:ea typeface="Montaser Arabic"/>
                <a:cs typeface="Montaser Arabic"/>
                <a:sym typeface="Montaser Arabic"/>
              </a:rPr>
              <a:t>Phát hiện bất thường là việc nhận diện các tín hiệu hoặc mẫu "khác thường" trong dữ liệu bằng cách phân tích một lượng lớn dữ liệu , từ đó giúp ngăn chặn các lỗi nghiêm trọng. Việc này được ứng dụng rộng rãi trong:</a:t>
            </a:r>
          </a:p>
          <a:p>
            <a:pPr marL="619949" lvl="1" indent="-309975" algn="l">
              <a:lnSpc>
                <a:spcPts val="4020"/>
              </a:lnSpc>
              <a:buFont typeface="Arial"/>
              <a:buChar char="•"/>
            </a:pPr>
            <a:r>
              <a:rPr lang="en-US" sz="2871">
                <a:solidFill>
                  <a:srgbClr val="19274F"/>
                </a:solidFill>
                <a:latin typeface="Montaser Arabic"/>
                <a:ea typeface="Montaser Arabic"/>
                <a:cs typeface="Montaser Arabic"/>
                <a:sym typeface="Montaser Arabic"/>
              </a:rPr>
              <a:t>An ninh mạng: phát hiện xâm nhập, lỗi mạng, phần mềm độc hại.</a:t>
            </a:r>
          </a:p>
          <a:p>
            <a:pPr marL="619949" lvl="1" indent="-309975" algn="l">
              <a:lnSpc>
                <a:spcPts val="4020"/>
              </a:lnSpc>
              <a:buFont typeface="Arial"/>
              <a:buChar char="•"/>
            </a:pPr>
            <a:r>
              <a:rPr lang="en-US" sz="2871">
                <a:solidFill>
                  <a:srgbClr val="19274F"/>
                </a:solidFill>
                <a:latin typeface="Montaser Arabic"/>
                <a:ea typeface="Montaser Arabic"/>
                <a:cs typeface="Montaser Arabic"/>
                <a:sym typeface="Montaser Arabic"/>
              </a:rPr>
              <a:t>Tài chính: Xác định gian lận thẻ tín dụng, tài khoản bất hợp pháp, giao dịch trái phép.</a:t>
            </a:r>
          </a:p>
          <a:p>
            <a:pPr algn="l">
              <a:lnSpc>
                <a:spcPts val="4020"/>
              </a:lnSpc>
            </a:pPr>
            <a:endParaRPr lang="en-US" sz="2871">
              <a:solidFill>
                <a:srgbClr val="19274F"/>
              </a:solidFill>
              <a:latin typeface="Montaser Arabic"/>
              <a:ea typeface="Montaser Arabic"/>
              <a:cs typeface="Montaser Arabic"/>
              <a:sym typeface="Montaser Arabic"/>
            </a:endParaRPr>
          </a:p>
          <a:p>
            <a:pPr algn="l">
              <a:lnSpc>
                <a:spcPts val="4020"/>
              </a:lnSpc>
            </a:pPr>
            <a:endParaRPr lang="en-US" sz="2871">
              <a:solidFill>
                <a:srgbClr val="19274F"/>
              </a:solidFill>
              <a:latin typeface="Montaser Arabic"/>
              <a:ea typeface="Montaser Arabic"/>
              <a:cs typeface="Montaser Arabic"/>
              <a:sym typeface="Montaser Arabic"/>
            </a:endParaRPr>
          </a:p>
        </p:txBody>
      </p:sp>
      <p:sp>
        <p:nvSpPr>
          <p:cNvPr id="11" name="TextBox 11"/>
          <p:cNvSpPr txBox="1"/>
          <p:nvPr/>
        </p:nvSpPr>
        <p:spPr>
          <a:xfrm>
            <a:off x="344184" y="9600891"/>
            <a:ext cx="684516" cy="346079"/>
          </a:xfrm>
          <a:prstGeom prst="rect">
            <a:avLst/>
          </a:prstGeom>
        </p:spPr>
        <p:txBody>
          <a:bodyPr lIns="0" tIns="0" rIns="0" bIns="0" rtlCol="0" anchor="t">
            <a:spAutoFit/>
          </a:bodyPr>
          <a:lstStyle/>
          <a:p>
            <a:pPr algn="ctr">
              <a:lnSpc>
                <a:spcPts val="2750"/>
              </a:lnSpc>
            </a:pPr>
            <a:r>
              <a:rPr lang="en-US" sz="2500" b="1">
                <a:solidFill>
                  <a:srgbClr val="19274F"/>
                </a:solidFill>
                <a:latin typeface="Montaser Arabic Bold"/>
                <a:ea typeface="Montaser Arabic Bold"/>
                <a:cs typeface="Montaser Arabic Bold"/>
                <a:sym typeface="Montaser Arabic Bold"/>
              </a:rPr>
              <a:t>12</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199797" y="-1240546"/>
            <a:ext cx="15315362" cy="17088270"/>
          </a:xfrm>
          <a:custGeom>
            <a:avLst/>
            <a:gdLst/>
            <a:ahLst/>
            <a:cxnLst/>
            <a:rect l="l" t="t" r="r" b="b"/>
            <a:pathLst>
              <a:path w="15315362" h="17088270">
                <a:moveTo>
                  <a:pt x="0" y="0"/>
                </a:moveTo>
                <a:lnTo>
                  <a:pt x="15315361" y="0"/>
                </a:lnTo>
                <a:lnTo>
                  <a:pt x="15315361" y="17088269"/>
                </a:lnTo>
                <a:lnTo>
                  <a:pt x="0" y="1708826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264864"/>
            <a:ext cx="7134908" cy="50387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CÁC VẤN ĐỀ LIÊN QUAN</a:t>
            </a:r>
          </a:p>
        </p:txBody>
      </p:sp>
      <p:sp>
        <p:nvSpPr>
          <p:cNvPr id="4" name="TextBox 4"/>
          <p:cNvSpPr txBox="1"/>
          <p:nvPr/>
        </p:nvSpPr>
        <p:spPr>
          <a:xfrm>
            <a:off x="146030" y="9763147"/>
            <a:ext cx="684516" cy="346079"/>
          </a:xfrm>
          <a:prstGeom prst="rect">
            <a:avLst/>
          </a:prstGeom>
        </p:spPr>
        <p:txBody>
          <a:bodyPr lIns="0" tIns="0" rIns="0" bIns="0" rtlCol="0" anchor="t">
            <a:spAutoFit/>
          </a:bodyPr>
          <a:lstStyle/>
          <a:p>
            <a:pPr algn="ctr">
              <a:lnSpc>
                <a:spcPts val="2750"/>
              </a:lnSpc>
            </a:pPr>
            <a:r>
              <a:rPr lang="en-US" sz="2500" b="1">
                <a:solidFill>
                  <a:srgbClr val="19274F"/>
                </a:solidFill>
                <a:latin typeface="Montaser Arabic Bold"/>
                <a:ea typeface="Montaser Arabic Bold"/>
                <a:cs typeface="Montaser Arabic Bold"/>
                <a:sym typeface="Montaser Arabic Bold"/>
              </a:rPr>
              <a:t>13</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dirty="0"/>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400914"/>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DỮ LIỆU</a:t>
            </a:r>
          </a:p>
        </p:txBody>
      </p:sp>
      <p:sp>
        <p:nvSpPr>
          <p:cNvPr id="10" name="TextBox 10"/>
          <p:cNvSpPr txBox="1"/>
          <p:nvPr/>
        </p:nvSpPr>
        <p:spPr>
          <a:xfrm>
            <a:off x="755225" y="3653250"/>
            <a:ext cx="16324138" cy="3901828"/>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Tính chất quan hệ:  khác với các phương pháp phát hiện ngoại lai truyền thống coi dữ liệu độc lập và phân phối đồng nhất, dữ liệu đồ thị có mối quan hệ tương quan theo từng cặp. Điều này đòi hỏi phải xem xét kỹ "sự lan truyền bất thường" và "sự liên đới thông qua quan hệ."</a:t>
            </a:r>
          </a:p>
          <a:p>
            <a:pPr algn="l">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r>
              <a:rPr lang="en-US" sz="2790">
                <a:solidFill>
                  <a:srgbClr val="19274F"/>
                </a:solidFill>
                <a:latin typeface="Montaser Arabic"/>
                <a:ea typeface="Montaser Arabic"/>
                <a:cs typeface="Montaser Arabic"/>
                <a:sym typeface="Montaser Arabic"/>
              </a:rPr>
              <a:t>Tính không đồng nhất:  sự đa dạng của các thực thể (nút) và quan hệ (cạnh) trong đồ thị, khiến việc xử lý trở nên phức tạp.</a:t>
            </a:r>
          </a:p>
        </p:txBody>
      </p:sp>
      <p:sp>
        <p:nvSpPr>
          <p:cNvPr id="11" name="TextBox 11"/>
          <p:cNvSpPr txBox="1"/>
          <p:nvPr/>
        </p:nvSpPr>
        <p:spPr>
          <a:xfrm>
            <a:off x="17079363" y="952237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15</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DỮ LIỆU</a:t>
            </a:r>
          </a:p>
        </p:txBody>
      </p:sp>
      <p:sp>
        <p:nvSpPr>
          <p:cNvPr id="10" name="TextBox 10"/>
          <p:cNvSpPr txBox="1"/>
          <p:nvPr/>
        </p:nvSpPr>
        <p:spPr>
          <a:xfrm>
            <a:off x="755225" y="4312372"/>
            <a:ext cx="16324138" cy="2920556"/>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Tính động của đồ thị: do dữ liệu được thu thập định kỳ hoặc liên tục, đồ thị được xây dựng cũng thể hiện tính chất động. Việc phát hiện bất thường trở nên khó khăn do bản chất động này</a:t>
            </a:r>
          </a:p>
          <a:p>
            <a:pPr algn="l">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r>
              <a:rPr lang="en-US" sz="2790">
                <a:solidFill>
                  <a:srgbClr val="19274F"/>
                </a:solidFill>
                <a:latin typeface="Montaser Arabic"/>
                <a:ea typeface="Montaser Arabic"/>
                <a:cs typeface="Montaser Arabic"/>
                <a:sym typeface="Montaser Arabic"/>
              </a:rPr>
              <a:t>Sự đa dạng trong định nghĩa: định nghĩa về các bất thường trong đồ thị rất đa dạng nhờ khả năng biểu diễn phong phú của đồ thị</a:t>
            </a:r>
          </a:p>
        </p:txBody>
      </p:sp>
      <p:sp>
        <p:nvSpPr>
          <p:cNvPr id="11" name="TextBox 11"/>
          <p:cNvSpPr txBox="1"/>
          <p:nvPr/>
        </p:nvSpPr>
        <p:spPr>
          <a:xfrm>
            <a:off x="17079363" y="9608045"/>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16</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DỮ LIỆU</a:t>
            </a:r>
          </a:p>
        </p:txBody>
      </p:sp>
      <p:sp>
        <p:nvSpPr>
          <p:cNvPr id="10" name="TextBox 10"/>
          <p:cNvSpPr txBox="1"/>
          <p:nvPr/>
        </p:nvSpPr>
        <p:spPr>
          <a:xfrm>
            <a:off x="755225" y="4312372"/>
            <a:ext cx="16324138" cy="2920556"/>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Thiếu các thước đo khoảng cách/độ tương đồng nội tại: việc xác định khoảng cách giữa các nút trong đồ thị là một nhiệm vụ khó.</a:t>
            </a:r>
          </a:p>
          <a:p>
            <a:pPr algn="l">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r>
              <a:rPr lang="en-US" sz="2790">
                <a:solidFill>
                  <a:srgbClr val="19274F"/>
                </a:solidFill>
                <a:latin typeface="Montaser Arabic"/>
                <a:ea typeface="Montaser Arabic"/>
                <a:cs typeface="Montaser Arabic"/>
                <a:sym typeface="Montaser Arabic"/>
              </a:rPr>
              <a:t>Kích thước không gian tìm kiếm: đây là một vấn đề liên quan đến các bất thường phức tạp. Ví dụ như cấu trúc con của đồ thị là không gian tìm kiếm rất lớn. Việc liệt kê tất cả các cấu trúc con này khiến việc tìm kiếm các bất thường trở nên khó khăn.</a:t>
            </a:r>
          </a:p>
        </p:txBody>
      </p:sp>
      <p:sp>
        <p:nvSpPr>
          <p:cNvPr id="11" name="TextBox 11"/>
          <p:cNvSpPr txBox="1"/>
          <p:nvPr/>
        </p:nvSpPr>
        <p:spPr>
          <a:xfrm>
            <a:off x="17079363" y="9608045"/>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17</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NHIỆM VỤ</a:t>
            </a:r>
          </a:p>
        </p:txBody>
      </p:sp>
      <p:sp>
        <p:nvSpPr>
          <p:cNvPr id="10" name="TextBox 10"/>
          <p:cNvSpPr txBox="1"/>
          <p:nvPr/>
        </p:nvSpPr>
        <p:spPr>
          <a:xfrm>
            <a:off x="935162" y="3653250"/>
            <a:ext cx="16324138" cy="3939140"/>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Do tính chất đặc thù của nhiệm vụ phát hiện bất thường, các vấn đề còn phát sinh từ các thách thức sau:</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Số lượng nhãn và chất lượng nhãn: dữ liệu thường không có hoặc có rất ít nhãn, và việc thu thập nhãn từ chuyên gia đòi hỏi chi phí cao và nhiều thời gian. Nhãn có thể bị nhiễu hoặc thiên lệch do sự phức tạp của dữ liệu.</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Mất cân bằng lớp: vì các bất thường rất hiếm và chỉ chiếm một phần nhỏ của dữ liệu.</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Bất thường mới: những bất thường do con người tạo ra trong hệ thống, đòi hỏi các thuật toán thích nghi với dữ liệu thay đổi theo thời gian và các bất thường mới.</a:t>
            </a:r>
          </a:p>
        </p:txBody>
      </p:sp>
      <p:sp>
        <p:nvSpPr>
          <p:cNvPr id="11" name="TextBox 11"/>
          <p:cNvSpPr txBox="1"/>
          <p:nvPr/>
        </p:nvSpPr>
        <p:spPr>
          <a:xfrm>
            <a:off x="17122325" y="9485406"/>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18</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MODEL</a:t>
            </a:r>
          </a:p>
        </p:txBody>
      </p:sp>
      <p:sp>
        <p:nvSpPr>
          <p:cNvPr id="10" name="TextBox 10"/>
          <p:cNvSpPr txBox="1"/>
          <p:nvPr/>
        </p:nvSpPr>
        <p:spPr>
          <a:xfrm>
            <a:off x="1028700" y="3982811"/>
            <a:ext cx="16324138" cy="3443840"/>
          </a:xfrm>
          <a:prstGeom prst="rect">
            <a:avLst/>
          </a:prstGeom>
        </p:spPr>
        <p:txBody>
          <a:bodyPr lIns="0" tIns="0" rIns="0" bIns="0" rtlCol="0" anchor="t">
            <a:spAutoFit/>
          </a:bodyPr>
          <a:lstStyle/>
          <a:p>
            <a:pPr algn="l">
              <a:lnSpc>
                <a:spcPts val="3907"/>
              </a:lnSpc>
            </a:pPr>
            <a:endParaRPr/>
          </a:p>
          <a:p>
            <a:pPr algn="l">
              <a:lnSpc>
                <a:spcPts val="3907"/>
              </a:lnSpc>
            </a:pPr>
            <a:r>
              <a:rPr lang="en-US" sz="2790">
                <a:solidFill>
                  <a:srgbClr val="19274F"/>
                </a:solidFill>
                <a:latin typeface="Montaser Arabic"/>
                <a:ea typeface="Montaser Arabic"/>
                <a:cs typeface="Montaser Arabic"/>
                <a:sym typeface="Montaser Arabic"/>
              </a:rPr>
              <a:t>Việc áp dụng mạng GNN trực tiếp vào nhiệm vụ phát hiện bất thường cũng gặp nhiều thách thức:</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Tập trung đồng nhất: GNN truyền thống chỉ phù hợp với đồ thị đồng nhất. Điều này làm giảm hiệu quả khi xử lý đồ thị không đồng nhất.</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Dễ tổn thương: các nghiên cứu lý thuyết gần đây chỉ ra rằng GNN có nhiều hạn chế và dễ bị tấn công khi đồ thị có các nút và cạnh nhiễu.</a:t>
            </a:r>
          </a:p>
        </p:txBody>
      </p:sp>
      <p:sp>
        <p:nvSpPr>
          <p:cNvPr id="11" name="TextBox 11"/>
          <p:cNvSpPr txBox="1"/>
          <p:nvPr/>
        </p:nvSpPr>
        <p:spPr>
          <a:xfrm>
            <a:off x="17114364" y="9472207"/>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19</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a:extLst>
            <a:ext uri="{FF2B5EF4-FFF2-40B4-BE49-F238E27FC236}">
              <a16:creationId xmlns:a16="http://schemas.microsoft.com/office/drawing/2014/main" id="{0B33CE8F-0419-BFE9-7680-8F24334E4E0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122C6F-2C34-3D2F-5628-3DD4E5703FD4}"/>
              </a:ext>
            </a:extLst>
          </p:cNvPr>
          <p:cNvGrpSpPr/>
          <p:nvPr/>
        </p:nvGrpSpPr>
        <p:grpSpPr>
          <a:xfrm>
            <a:off x="1028700" y="906148"/>
            <a:ext cx="3909810" cy="2425020"/>
            <a:chOff x="0" y="0"/>
            <a:chExt cx="5213080" cy="3233360"/>
          </a:xfrm>
        </p:grpSpPr>
        <p:grpSp>
          <p:nvGrpSpPr>
            <p:cNvPr id="3" name="Group 3">
              <a:extLst>
                <a:ext uri="{FF2B5EF4-FFF2-40B4-BE49-F238E27FC236}">
                  <a16:creationId xmlns:a16="http://schemas.microsoft.com/office/drawing/2014/main" id="{05A099FF-23A8-6B19-83ED-D22499A33E0A}"/>
                </a:ext>
              </a:extLst>
            </p:cNvPr>
            <p:cNvGrpSpPr/>
            <p:nvPr/>
          </p:nvGrpSpPr>
          <p:grpSpPr>
            <a:xfrm>
              <a:off x="0" y="0"/>
              <a:ext cx="5213080" cy="3233360"/>
              <a:chOff x="0" y="0"/>
              <a:chExt cx="1029744" cy="638688"/>
            </a:xfrm>
          </p:grpSpPr>
          <p:sp>
            <p:nvSpPr>
              <p:cNvPr id="4" name="Freeform 4">
                <a:extLst>
                  <a:ext uri="{FF2B5EF4-FFF2-40B4-BE49-F238E27FC236}">
                    <a16:creationId xmlns:a16="http://schemas.microsoft.com/office/drawing/2014/main" id="{C9AEB5C6-C1D5-66FB-4F1D-CE5C6865C790}"/>
                  </a:ext>
                </a:extLst>
              </p:cNvPr>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5" name="TextBox 5">
                <a:extLst>
                  <a:ext uri="{FF2B5EF4-FFF2-40B4-BE49-F238E27FC236}">
                    <a16:creationId xmlns:a16="http://schemas.microsoft.com/office/drawing/2014/main" id="{631A7F93-3793-B918-A233-8435A727E760}"/>
                  </a:ext>
                </a:extLst>
              </p:cNvPr>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6" name="Group 6">
              <a:extLst>
                <a:ext uri="{FF2B5EF4-FFF2-40B4-BE49-F238E27FC236}">
                  <a16:creationId xmlns:a16="http://schemas.microsoft.com/office/drawing/2014/main" id="{1E63159B-45D2-CC62-ADD1-EE6D89D40309}"/>
                </a:ext>
              </a:extLst>
            </p:cNvPr>
            <p:cNvGrpSpPr/>
            <p:nvPr/>
          </p:nvGrpSpPr>
          <p:grpSpPr>
            <a:xfrm>
              <a:off x="158080" y="178692"/>
              <a:ext cx="4896921" cy="2875975"/>
              <a:chOff x="0" y="0"/>
              <a:chExt cx="967293" cy="568094"/>
            </a:xfrm>
          </p:grpSpPr>
          <p:sp>
            <p:nvSpPr>
              <p:cNvPr id="7" name="Freeform 7">
                <a:extLst>
                  <a:ext uri="{FF2B5EF4-FFF2-40B4-BE49-F238E27FC236}">
                    <a16:creationId xmlns:a16="http://schemas.microsoft.com/office/drawing/2014/main" id="{152CB9E1-7617-B20B-5B18-39586C5D1651}"/>
                  </a:ext>
                </a:extLst>
              </p:cNvPr>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8" name="TextBox 8">
                <a:extLst>
                  <a:ext uri="{FF2B5EF4-FFF2-40B4-BE49-F238E27FC236}">
                    <a16:creationId xmlns:a16="http://schemas.microsoft.com/office/drawing/2014/main" id="{444C114D-C7DD-15B2-665D-6304FF397BFA}"/>
                  </a:ext>
                </a:extLst>
              </p:cNvPr>
              <p:cNvSpPr txBox="1"/>
              <p:nvPr/>
            </p:nvSpPr>
            <p:spPr>
              <a:xfrm>
                <a:off x="0" y="-66675"/>
                <a:ext cx="967293" cy="634769"/>
              </a:xfrm>
              <a:prstGeom prst="rect">
                <a:avLst/>
              </a:prstGeom>
            </p:spPr>
            <p:txBody>
              <a:bodyPr lIns="50800" tIns="50800" rIns="50800" bIns="50800" rtlCol="0" anchor="ctr"/>
              <a:lstStyle/>
              <a:p>
                <a:pPr algn="ctr">
                  <a:lnSpc>
                    <a:spcPts val="2520"/>
                  </a:lnSpc>
                </a:pPr>
                <a:endParaRPr/>
              </a:p>
            </p:txBody>
          </p:sp>
        </p:grpSp>
        <p:sp>
          <p:nvSpPr>
            <p:cNvPr id="9" name="Freeform 9">
              <a:extLst>
                <a:ext uri="{FF2B5EF4-FFF2-40B4-BE49-F238E27FC236}">
                  <a16:creationId xmlns:a16="http://schemas.microsoft.com/office/drawing/2014/main" id="{9C6C0C28-F551-63C3-0DA7-C852F6238589}"/>
                </a:ext>
              </a:extLst>
            </p:cNvPr>
            <p:cNvSpPr/>
            <p:nvPr/>
          </p:nvSpPr>
          <p:spPr>
            <a:xfrm>
              <a:off x="1140312" y="459693"/>
              <a:ext cx="2932457" cy="2313975"/>
            </a:xfrm>
            <a:custGeom>
              <a:avLst/>
              <a:gdLst/>
              <a:ahLst/>
              <a:cxnLst/>
              <a:rect l="l" t="t" r="r" b="b"/>
              <a:pathLst>
                <a:path w="2932457" h="2313975">
                  <a:moveTo>
                    <a:pt x="0" y="0"/>
                  </a:moveTo>
                  <a:lnTo>
                    <a:pt x="2932456" y="0"/>
                  </a:lnTo>
                  <a:lnTo>
                    <a:pt x="2932456" y="2313974"/>
                  </a:lnTo>
                  <a:lnTo>
                    <a:pt x="0" y="2313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0" name="Group 10">
            <a:extLst>
              <a:ext uri="{FF2B5EF4-FFF2-40B4-BE49-F238E27FC236}">
                <a16:creationId xmlns:a16="http://schemas.microsoft.com/office/drawing/2014/main" id="{DA82C534-7833-EEF3-D8D9-B603238E3782}"/>
              </a:ext>
            </a:extLst>
          </p:cNvPr>
          <p:cNvGrpSpPr/>
          <p:nvPr/>
        </p:nvGrpSpPr>
        <p:grpSpPr>
          <a:xfrm>
            <a:off x="1028700" y="3930990"/>
            <a:ext cx="3909810" cy="2425020"/>
            <a:chOff x="0" y="0"/>
            <a:chExt cx="5213080" cy="3233360"/>
          </a:xfrm>
        </p:grpSpPr>
        <p:grpSp>
          <p:nvGrpSpPr>
            <p:cNvPr id="11" name="Group 11">
              <a:extLst>
                <a:ext uri="{FF2B5EF4-FFF2-40B4-BE49-F238E27FC236}">
                  <a16:creationId xmlns:a16="http://schemas.microsoft.com/office/drawing/2014/main" id="{5E8B5B28-2021-E54B-2328-885259CFB9B5}"/>
                </a:ext>
              </a:extLst>
            </p:cNvPr>
            <p:cNvGrpSpPr/>
            <p:nvPr/>
          </p:nvGrpSpPr>
          <p:grpSpPr>
            <a:xfrm>
              <a:off x="0" y="0"/>
              <a:ext cx="5213080" cy="3233360"/>
              <a:chOff x="0" y="0"/>
              <a:chExt cx="1029744" cy="638688"/>
            </a:xfrm>
          </p:grpSpPr>
          <p:sp>
            <p:nvSpPr>
              <p:cNvPr id="12" name="Freeform 12">
                <a:extLst>
                  <a:ext uri="{FF2B5EF4-FFF2-40B4-BE49-F238E27FC236}">
                    <a16:creationId xmlns:a16="http://schemas.microsoft.com/office/drawing/2014/main" id="{9C345520-3F81-15B9-7F7B-28EA6FDC1C2A}"/>
                  </a:ext>
                </a:extLst>
              </p:cNvPr>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13" name="TextBox 13">
                <a:extLst>
                  <a:ext uri="{FF2B5EF4-FFF2-40B4-BE49-F238E27FC236}">
                    <a16:creationId xmlns:a16="http://schemas.microsoft.com/office/drawing/2014/main" id="{B137D922-FDC5-345C-5B70-C11C61EC728E}"/>
                  </a:ext>
                </a:extLst>
              </p:cNvPr>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14" name="Group 14">
              <a:extLst>
                <a:ext uri="{FF2B5EF4-FFF2-40B4-BE49-F238E27FC236}">
                  <a16:creationId xmlns:a16="http://schemas.microsoft.com/office/drawing/2014/main" id="{F46F13C0-065E-5933-D640-1DCEAF51722A}"/>
                </a:ext>
              </a:extLst>
            </p:cNvPr>
            <p:cNvGrpSpPr/>
            <p:nvPr/>
          </p:nvGrpSpPr>
          <p:grpSpPr>
            <a:xfrm>
              <a:off x="158080" y="178692"/>
              <a:ext cx="4896921" cy="2875975"/>
              <a:chOff x="0" y="0"/>
              <a:chExt cx="967293" cy="568094"/>
            </a:xfrm>
          </p:grpSpPr>
          <p:sp>
            <p:nvSpPr>
              <p:cNvPr id="15" name="Freeform 15">
                <a:extLst>
                  <a:ext uri="{FF2B5EF4-FFF2-40B4-BE49-F238E27FC236}">
                    <a16:creationId xmlns:a16="http://schemas.microsoft.com/office/drawing/2014/main" id="{40716B82-1AAF-CA4B-E161-458FD714CC6F}"/>
                  </a:ext>
                </a:extLst>
              </p:cNvPr>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16" name="TextBox 16">
                <a:extLst>
                  <a:ext uri="{FF2B5EF4-FFF2-40B4-BE49-F238E27FC236}">
                    <a16:creationId xmlns:a16="http://schemas.microsoft.com/office/drawing/2014/main" id="{DA72E93E-AF73-E3AB-6EC2-782BB1ABA4F1}"/>
                  </a:ext>
                </a:extLst>
              </p:cNvPr>
              <p:cNvSpPr txBox="1"/>
              <p:nvPr/>
            </p:nvSpPr>
            <p:spPr>
              <a:xfrm>
                <a:off x="0" y="-66675"/>
                <a:ext cx="967293" cy="63476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17" name="Freeform 17">
              <a:extLst>
                <a:ext uri="{FF2B5EF4-FFF2-40B4-BE49-F238E27FC236}">
                  <a16:creationId xmlns:a16="http://schemas.microsoft.com/office/drawing/2014/main" id="{2C31ECC9-3EE2-5E8A-337B-65B0A7F3E768}"/>
                </a:ext>
              </a:extLst>
            </p:cNvPr>
            <p:cNvSpPr/>
            <p:nvPr/>
          </p:nvSpPr>
          <p:spPr>
            <a:xfrm>
              <a:off x="1394975" y="355119"/>
              <a:ext cx="2423130" cy="2495733"/>
            </a:xfrm>
            <a:custGeom>
              <a:avLst/>
              <a:gdLst/>
              <a:ahLst/>
              <a:cxnLst/>
              <a:rect l="l" t="t" r="r" b="b"/>
              <a:pathLst>
                <a:path w="2423130" h="2495733">
                  <a:moveTo>
                    <a:pt x="0" y="0"/>
                  </a:moveTo>
                  <a:lnTo>
                    <a:pt x="2423130" y="0"/>
                  </a:lnTo>
                  <a:lnTo>
                    <a:pt x="2423130" y="2495733"/>
                  </a:lnTo>
                  <a:lnTo>
                    <a:pt x="0" y="2495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8">
            <a:extLst>
              <a:ext uri="{FF2B5EF4-FFF2-40B4-BE49-F238E27FC236}">
                <a16:creationId xmlns:a16="http://schemas.microsoft.com/office/drawing/2014/main" id="{5B6DDBA8-CA3A-B995-0A14-4349ACA36020}"/>
              </a:ext>
            </a:extLst>
          </p:cNvPr>
          <p:cNvGrpSpPr/>
          <p:nvPr/>
        </p:nvGrpSpPr>
        <p:grpSpPr>
          <a:xfrm>
            <a:off x="1028700" y="6955832"/>
            <a:ext cx="3909810" cy="2425020"/>
            <a:chOff x="0" y="0"/>
            <a:chExt cx="5213080" cy="3233360"/>
          </a:xfrm>
        </p:grpSpPr>
        <p:grpSp>
          <p:nvGrpSpPr>
            <p:cNvPr id="19" name="Group 19">
              <a:extLst>
                <a:ext uri="{FF2B5EF4-FFF2-40B4-BE49-F238E27FC236}">
                  <a16:creationId xmlns:a16="http://schemas.microsoft.com/office/drawing/2014/main" id="{918B4376-4002-26DA-183D-EDCE0CE158F8}"/>
                </a:ext>
              </a:extLst>
            </p:cNvPr>
            <p:cNvGrpSpPr/>
            <p:nvPr/>
          </p:nvGrpSpPr>
          <p:grpSpPr>
            <a:xfrm>
              <a:off x="0" y="0"/>
              <a:ext cx="5213080" cy="3233360"/>
              <a:chOff x="0" y="0"/>
              <a:chExt cx="1029744" cy="638688"/>
            </a:xfrm>
          </p:grpSpPr>
          <p:sp>
            <p:nvSpPr>
              <p:cNvPr id="20" name="Freeform 20">
                <a:extLst>
                  <a:ext uri="{FF2B5EF4-FFF2-40B4-BE49-F238E27FC236}">
                    <a16:creationId xmlns:a16="http://schemas.microsoft.com/office/drawing/2014/main" id="{628D3028-F2C9-5A1E-7771-696A093AD94A}"/>
                  </a:ext>
                </a:extLst>
              </p:cNvPr>
              <p:cNvSpPr/>
              <p:nvPr/>
            </p:nvSpPr>
            <p:spPr>
              <a:xfrm>
                <a:off x="0" y="0"/>
                <a:ext cx="1029744" cy="638688"/>
              </a:xfrm>
              <a:custGeom>
                <a:avLst/>
                <a:gdLst/>
                <a:ahLst/>
                <a:cxnLst/>
                <a:rect l="l" t="t" r="r" b="b"/>
                <a:pathLst>
                  <a:path w="1029744" h="638688">
                    <a:moveTo>
                      <a:pt x="79205" y="0"/>
                    </a:moveTo>
                    <a:lnTo>
                      <a:pt x="950539" y="0"/>
                    </a:lnTo>
                    <a:cubicBezTo>
                      <a:pt x="994283" y="0"/>
                      <a:pt x="1029744" y="35461"/>
                      <a:pt x="1029744" y="79205"/>
                    </a:cubicBezTo>
                    <a:lnTo>
                      <a:pt x="1029744" y="559483"/>
                    </a:lnTo>
                    <a:cubicBezTo>
                      <a:pt x="1029744" y="603227"/>
                      <a:pt x="994283" y="638688"/>
                      <a:pt x="950539" y="638688"/>
                    </a:cubicBezTo>
                    <a:lnTo>
                      <a:pt x="79205" y="638688"/>
                    </a:lnTo>
                    <a:cubicBezTo>
                      <a:pt x="58199" y="638688"/>
                      <a:pt x="38052" y="630344"/>
                      <a:pt x="23199" y="615490"/>
                    </a:cubicBezTo>
                    <a:cubicBezTo>
                      <a:pt x="8345" y="600636"/>
                      <a:pt x="0" y="580490"/>
                      <a:pt x="0" y="559483"/>
                    </a:cubicBezTo>
                    <a:lnTo>
                      <a:pt x="0" y="79205"/>
                    </a:lnTo>
                    <a:cubicBezTo>
                      <a:pt x="0" y="35461"/>
                      <a:pt x="35461" y="0"/>
                      <a:pt x="79205" y="0"/>
                    </a:cubicBezTo>
                    <a:close/>
                  </a:path>
                </a:pathLst>
              </a:custGeom>
              <a:solidFill>
                <a:srgbClr val="FFFFFF"/>
              </a:solidFill>
              <a:ln cap="rnd">
                <a:noFill/>
                <a:prstDash val="solid"/>
                <a:round/>
              </a:ln>
            </p:spPr>
            <p:txBody>
              <a:bodyPr/>
              <a:lstStyle/>
              <a:p>
                <a:endParaRPr lang="en-US"/>
              </a:p>
            </p:txBody>
          </p:sp>
          <p:sp>
            <p:nvSpPr>
              <p:cNvPr id="21" name="TextBox 21">
                <a:extLst>
                  <a:ext uri="{FF2B5EF4-FFF2-40B4-BE49-F238E27FC236}">
                    <a16:creationId xmlns:a16="http://schemas.microsoft.com/office/drawing/2014/main" id="{5B01280F-24E0-7FA1-E009-60B73763078C}"/>
                  </a:ext>
                </a:extLst>
              </p:cNvPr>
              <p:cNvSpPr txBox="1"/>
              <p:nvPr/>
            </p:nvSpPr>
            <p:spPr>
              <a:xfrm>
                <a:off x="0" y="-66675"/>
                <a:ext cx="1029744" cy="705363"/>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22" name="Group 22">
              <a:extLst>
                <a:ext uri="{FF2B5EF4-FFF2-40B4-BE49-F238E27FC236}">
                  <a16:creationId xmlns:a16="http://schemas.microsoft.com/office/drawing/2014/main" id="{4DDA0FC3-8FB4-ADD5-CE25-74A489E437DB}"/>
                </a:ext>
              </a:extLst>
            </p:cNvPr>
            <p:cNvGrpSpPr/>
            <p:nvPr/>
          </p:nvGrpSpPr>
          <p:grpSpPr>
            <a:xfrm>
              <a:off x="158080" y="178692"/>
              <a:ext cx="4896921" cy="2875975"/>
              <a:chOff x="0" y="0"/>
              <a:chExt cx="967293" cy="568094"/>
            </a:xfrm>
          </p:grpSpPr>
          <p:sp>
            <p:nvSpPr>
              <p:cNvPr id="23" name="Freeform 23">
                <a:extLst>
                  <a:ext uri="{FF2B5EF4-FFF2-40B4-BE49-F238E27FC236}">
                    <a16:creationId xmlns:a16="http://schemas.microsoft.com/office/drawing/2014/main" id="{31B61AB9-A786-2445-F560-B3C6AB779A48}"/>
                  </a:ext>
                </a:extLst>
              </p:cNvPr>
              <p:cNvSpPr/>
              <p:nvPr/>
            </p:nvSpPr>
            <p:spPr>
              <a:xfrm>
                <a:off x="0" y="0"/>
                <a:ext cx="967293" cy="568094"/>
              </a:xfrm>
              <a:custGeom>
                <a:avLst/>
                <a:gdLst/>
                <a:ahLst/>
                <a:cxnLst/>
                <a:rect l="l" t="t" r="r" b="b"/>
                <a:pathLst>
                  <a:path w="967293" h="568094">
                    <a:moveTo>
                      <a:pt x="84319" y="0"/>
                    </a:moveTo>
                    <a:lnTo>
                      <a:pt x="882974" y="0"/>
                    </a:lnTo>
                    <a:cubicBezTo>
                      <a:pt x="929542" y="0"/>
                      <a:pt x="967293" y="37751"/>
                      <a:pt x="967293" y="84319"/>
                    </a:cubicBezTo>
                    <a:lnTo>
                      <a:pt x="967293" y="483775"/>
                    </a:lnTo>
                    <a:cubicBezTo>
                      <a:pt x="967293" y="530343"/>
                      <a:pt x="929542" y="568094"/>
                      <a:pt x="882974" y="568094"/>
                    </a:cubicBezTo>
                    <a:lnTo>
                      <a:pt x="84319" y="568094"/>
                    </a:lnTo>
                    <a:cubicBezTo>
                      <a:pt x="37751" y="568094"/>
                      <a:pt x="0" y="530343"/>
                      <a:pt x="0" y="483775"/>
                    </a:cubicBezTo>
                    <a:lnTo>
                      <a:pt x="0" y="84319"/>
                    </a:lnTo>
                    <a:cubicBezTo>
                      <a:pt x="0" y="37751"/>
                      <a:pt x="37751" y="0"/>
                      <a:pt x="84319" y="0"/>
                    </a:cubicBezTo>
                    <a:close/>
                  </a:path>
                </a:pathLst>
              </a:custGeom>
              <a:solidFill>
                <a:srgbClr val="BCBEFA"/>
              </a:solidFill>
              <a:ln w="47625" cap="rnd">
                <a:solidFill>
                  <a:srgbClr val="19274F"/>
                </a:solidFill>
                <a:prstDash val="lgDash"/>
                <a:round/>
              </a:ln>
            </p:spPr>
            <p:txBody>
              <a:bodyPr/>
              <a:lstStyle/>
              <a:p>
                <a:endParaRPr lang="en-US"/>
              </a:p>
            </p:txBody>
          </p:sp>
          <p:sp>
            <p:nvSpPr>
              <p:cNvPr id="24" name="TextBox 24">
                <a:extLst>
                  <a:ext uri="{FF2B5EF4-FFF2-40B4-BE49-F238E27FC236}">
                    <a16:creationId xmlns:a16="http://schemas.microsoft.com/office/drawing/2014/main" id="{D07B49A9-2B01-9158-4146-702D8DAA75E0}"/>
                  </a:ext>
                </a:extLst>
              </p:cNvPr>
              <p:cNvSpPr txBox="1"/>
              <p:nvPr/>
            </p:nvSpPr>
            <p:spPr>
              <a:xfrm>
                <a:off x="0" y="-66675"/>
                <a:ext cx="967293" cy="63476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25" name="Freeform 25">
              <a:extLst>
                <a:ext uri="{FF2B5EF4-FFF2-40B4-BE49-F238E27FC236}">
                  <a16:creationId xmlns:a16="http://schemas.microsoft.com/office/drawing/2014/main" id="{588F6198-AFC4-F9F6-1F28-F34C5FF48F71}"/>
                </a:ext>
              </a:extLst>
            </p:cNvPr>
            <p:cNvSpPr/>
            <p:nvPr/>
          </p:nvSpPr>
          <p:spPr>
            <a:xfrm>
              <a:off x="1379822" y="470257"/>
              <a:ext cx="2453435" cy="2292847"/>
            </a:xfrm>
            <a:custGeom>
              <a:avLst/>
              <a:gdLst/>
              <a:ahLst/>
              <a:cxnLst/>
              <a:rect l="l" t="t" r="r" b="b"/>
              <a:pathLst>
                <a:path w="2453435" h="2292847">
                  <a:moveTo>
                    <a:pt x="0" y="0"/>
                  </a:moveTo>
                  <a:lnTo>
                    <a:pt x="2453436" y="0"/>
                  </a:lnTo>
                  <a:lnTo>
                    <a:pt x="2453436" y="2292846"/>
                  </a:lnTo>
                  <a:lnTo>
                    <a:pt x="0" y="22928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6" name="Group 26">
            <a:extLst>
              <a:ext uri="{FF2B5EF4-FFF2-40B4-BE49-F238E27FC236}">
                <a16:creationId xmlns:a16="http://schemas.microsoft.com/office/drawing/2014/main" id="{04F1E2FC-7044-E197-10DB-AF66306BEC0B}"/>
              </a:ext>
            </a:extLst>
          </p:cNvPr>
          <p:cNvGrpSpPr/>
          <p:nvPr/>
        </p:nvGrpSpPr>
        <p:grpSpPr>
          <a:xfrm>
            <a:off x="5793937" y="906148"/>
            <a:ext cx="11524886" cy="8474704"/>
            <a:chOff x="0" y="0"/>
            <a:chExt cx="15366515" cy="11299605"/>
          </a:xfrm>
        </p:grpSpPr>
        <p:grpSp>
          <p:nvGrpSpPr>
            <p:cNvPr id="27" name="Group 27">
              <a:extLst>
                <a:ext uri="{FF2B5EF4-FFF2-40B4-BE49-F238E27FC236}">
                  <a16:creationId xmlns:a16="http://schemas.microsoft.com/office/drawing/2014/main" id="{F4774337-5DCD-0A3F-AFD6-0BD322FCD0B9}"/>
                </a:ext>
              </a:extLst>
            </p:cNvPr>
            <p:cNvGrpSpPr/>
            <p:nvPr/>
          </p:nvGrpSpPr>
          <p:grpSpPr>
            <a:xfrm>
              <a:off x="0" y="0"/>
              <a:ext cx="15366515" cy="11299605"/>
              <a:chOff x="0" y="0"/>
              <a:chExt cx="3035361" cy="2232021"/>
            </a:xfrm>
          </p:grpSpPr>
          <p:sp>
            <p:nvSpPr>
              <p:cNvPr id="28" name="Freeform 28">
                <a:extLst>
                  <a:ext uri="{FF2B5EF4-FFF2-40B4-BE49-F238E27FC236}">
                    <a16:creationId xmlns:a16="http://schemas.microsoft.com/office/drawing/2014/main" id="{5C56C01A-C5B8-2026-F116-DF0A27F23197}"/>
                  </a:ext>
                </a:extLst>
              </p:cNvPr>
              <p:cNvSpPr/>
              <p:nvPr/>
            </p:nvSpPr>
            <p:spPr>
              <a:xfrm>
                <a:off x="0" y="0"/>
                <a:ext cx="3035361" cy="2232021"/>
              </a:xfrm>
              <a:custGeom>
                <a:avLst/>
                <a:gdLst/>
                <a:ahLst/>
                <a:cxnLst/>
                <a:rect l="l" t="t" r="r" b="b"/>
                <a:pathLst>
                  <a:path w="3035361" h="2232021">
                    <a:moveTo>
                      <a:pt x="47023" y="0"/>
                    </a:moveTo>
                    <a:lnTo>
                      <a:pt x="2988338" y="0"/>
                    </a:lnTo>
                    <a:cubicBezTo>
                      <a:pt x="3000809" y="0"/>
                      <a:pt x="3012770" y="4954"/>
                      <a:pt x="3021588" y="13773"/>
                    </a:cubicBezTo>
                    <a:cubicBezTo>
                      <a:pt x="3030407" y="22591"/>
                      <a:pt x="3035361" y="34552"/>
                      <a:pt x="3035361" y="47023"/>
                    </a:cubicBezTo>
                    <a:lnTo>
                      <a:pt x="3035361" y="2184998"/>
                    </a:lnTo>
                    <a:cubicBezTo>
                      <a:pt x="3035361" y="2197469"/>
                      <a:pt x="3030407" y="2209429"/>
                      <a:pt x="3021588" y="2218248"/>
                    </a:cubicBezTo>
                    <a:cubicBezTo>
                      <a:pt x="3012770" y="2227067"/>
                      <a:pt x="3000809" y="2232021"/>
                      <a:pt x="2988338" y="2232021"/>
                    </a:cubicBezTo>
                    <a:lnTo>
                      <a:pt x="47023" y="2232021"/>
                    </a:lnTo>
                    <a:cubicBezTo>
                      <a:pt x="34552" y="2232021"/>
                      <a:pt x="22591" y="2227067"/>
                      <a:pt x="13773" y="2218248"/>
                    </a:cubicBezTo>
                    <a:cubicBezTo>
                      <a:pt x="4954" y="2209429"/>
                      <a:pt x="0" y="2197469"/>
                      <a:pt x="0" y="2184998"/>
                    </a:cubicBezTo>
                    <a:lnTo>
                      <a:pt x="0" y="47023"/>
                    </a:lnTo>
                    <a:cubicBezTo>
                      <a:pt x="0" y="34552"/>
                      <a:pt x="4954" y="22591"/>
                      <a:pt x="13773" y="13773"/>
                    </a:cubicBezTo>
                    <a:cubicBezTo>
                      <a:pt x="22591" y="4954"/>
                      <a:pt x="34552" y="0"/>
                      <a:pt x="47023" y="0"/>
                    </a:cubicBezTo>
                    <a:close/>
                  </a:path>
                </a:pathLst>
              </a:custGeom>
              <a:solidFill>
                <a:srgbClr val="19274F"/>
              </a:solidFill>
              <a:ln cap="rnd">
                <a:noFill/>
                <a:prstDash val="solid"/>
                <a:round/>
              </a:ln>
            </p:spPr>
            <p:txBody>
              <a:bodyPr/>
              <a:lstStyle/>
              <a:p>
                <a:endParaRPr lang="en-US"/>
              </a:p>
            </p:txBody>
          </p:sp>
          <p:sp>
            <p:nvSpPr>
              <p:cNvPr id="29" name="TextBox 29">
                <a:extLst>
                  <a:ext uri="{FF2B5EF4-FFF2-40B4-BE49-F238E27FC236}">
                    <a16:creationId xmlns:a16="http://schemas.microsoft.com/office/drawing/2014/main" id="{DCA4B92F-9304-DDB8-1AA9-D2B18C1ED1E8}"/>
                  </a:ext>
                </a:extLst>
              </p:cNvPr>
              <p:cNvSpPr txBox="1"/>
              <p:nvPr/>
            </p:nvSpPr>
            <p:spPr>
              <a:xfrm>
                <a:off x="0" y="-66675"/>
                <a:ext cx="3035361" cy="2298696"/>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0" name="Group 30">
              <a:extLst>
                <a:ext uri="{FF2B5EF4-FFF2-40B4-BE49-F238E27FC236}">
                  <a16:creationId xmlns:a16="http://schemas.microsoft.com/office/drawing/2014/main" id="{302C9124-CA26-9478-32AE-3B44827F246F}"/>
                </a:ext>
              </a:extLst>
            </p:cNvPr>
            <p:cNvGrpSpPr/>
            <p:nvPr/>
          </p:nvGrpSpPr>
          <p:grpSpPr>
            <a:xfrm>
              <a:off x="341752" y="0"/>
              <a:ext cx="14761126" cy="10856806"/>
              <a:chOff x="0" y="0"/>
              <a:chExt cx="2915778" cy="2144554"/>
            </a:xfrm>
          </p:grpSpPr>
          <p:sp>
            <p:nvSpPr>
              <p:cNvPr id="31" name="Freeform 31">
                <a:extLst>
                  <a:ext uri="{FF2B5EF4-FFF2-40B4-BE49-F238E27FC236}">
                    <a16:creationId xmlns:a16="http://schemas.microsoft.com/office/drawing/2014/main" id="{66843643-18EF-630B-293B-BFF04A9F1540}"/>
                  </a:ext>
                </a:extLst>
              </p:cNvPr>
              <p:cNvSpPr/>
              <p:nvPr/>
            </p:nvSpPr>
            <p:spPr>
              <a:xfrm>
                <a:off x="0" y="0"/>
                <a:ext cx="2915778" cy="2144554"/>
              </a:xfrm>
              <a:custGeom>
                <a:avLst/>
                <a:gdLst/>
                <a:ahLst/>
                <a:cxnLst/>
                <a:rect l="l" t="t" r="r" b="b"/>
                <a:pathLst>
                  <a:path w="2915778" h="2144554">
                    <a:moveTo>
                      <a:pt x="48951" y="0"/>
                    </a:moveTo>
                    <a:lnTo>
                      <a:pt x="2866827" y="0"/>
                    </a:lnTo>
                    <a:cubicBezTo>
                      <a:pt x="2893862" y="0"/>
                      <a:pt x="2915778" y="21916"/>
                      <a:pt x="2915778" y="48951"/>
                    </a:cubicBezTo>
                    <a:lnTo>
                      <a:pt x="2915778" y="2095603"/>
                    </a:lnTo>
                    <a:cubicBezTo>
                      <a:pt x="2915778" y="2108585"/>
                      <a:pt x="2910621" y="2121036"/>
                      <a:pt x="2901441" y="2130217"/>
                    </a:cubicBezTo>
                    <a:cubicBezTo>
                      <a:pt x="2892260" y="2139397"/>
                      <a:pt x="2879809" y="2144554"/>
                      <a:pt x="2866827" y="2144554"/>
                    </a:cubicBezTo>
                    <a:lnTo>
                      <a:pt x="48951" y="2144554"/>
                    </a:lnTo>
                    <a:cubicBezTo>
                      <a:pt x="21916" y="2144554"/>
                      <a:pt x="0" y="2122638"/>
                      <a:pt x="0" y="2095603"/>
                    </a:cubicBezTo>
                    <a:lnTo>
                      <a:pt x="0" y="48951"/>
                    </a:lnTo>
                    <a:cubicBezTo>
                      <a:pt x="0" y="35969"/>
                      <a:pt x="5157" y="23518"/>
                      <a:pt x="14338" y="14338"/>
                    </a:cubicBezTo>
                    <a:cubicBezTo>
                      <a:pt x="23518" y="5157"/>
                      <a:pt x="35969" y="0"/>
                      <a:pt x="48951" y="0"/>
                    </a:cubicBezTo>
                    <a:close/>
                  </a:path>
                </a:pathLst>
              </a:custGeom>
              <a:solidFill>
                <a:srgbClr val="FFFFFF"/>
              </a:solidFill>
              <a:ln cap="rnd">
                <a:noFill/>
                <a:prstDash val="solid"/>
                <a:round/>
              </a:ln>
            </p:spPr>
            <p:txBody>
              <a:bodyPr/>
              <a:lstStyle/>
              <a:p>
                <a:endParaRPr lang="en-US"/>
              </a:p>
            </p:txBody>
          </p:sp>
          <p:sp>
            <p:nvSpPr>
              <p:cNvPr id="32" name="TextBox 32">
                <a:extLst>
                  <a:ext uri="{FF2B5EF4-FFF2-40B4-BE49-F238E27FC236}">
                    <a16:creationId xmlns:a16="http://schemas.microsoft.com/office/drawing/2014/main" id="{BB8D9FF5-4370-F119-F924-BD5778C26659}"/>
                  </a:ext>
                </a:extLst>
              </p:cNvPr>
              <p:cNvSpPr txBox="1"/>
              <p:nvPr/>
            </p:nvSpPr>
            <p:spPr>
              <a:xfrm>
                <a:off x="0" y="-66675"/>
                <a:ext cx="2915778" cy="2211229"/>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3" name="Group 33">
              <a:extLst>
                <a:ext uri="{FF2B5EF4-FFF2-40B4-BE49-F238E27FC236}">
                  <a16:creationId xmlns:a16="http://schemas.microsoft.com/office/drawing/2014/main" id="{7CC35DD5-CA1D-5E22-686E-E68AC78279AD}"/>
                </a:ext>
              </a:extLst>
            </p:cNvPr>
            <p:cNvGrpSpPr/>
            <p:nvPr/>
          </p:nvGrpSpPr>
          <p:grpSpPr>
            <a:xfrm>
              <a:off x="440376" y="0"/>
              <a:ext cx="14926139" cy="10751802"/>
              <a:chOff x="0" y="0"/>
              <a:chExt cx="2948373" cy="2123813"/>
            </a:xfrm>
          </p:grpSpPr>
          <p:sp>
            <p:nvSpPr>
              <p:cNvPr id="34" name="Freeform 34">
                <a:extLst>
                  <a:ext uri="{FF2B5EF4-FFF2-40B4-BE49-F238E27FC236}">
                    <a16:creationId xmlns:a16="http://schemas.microsoft.com/office/drawing/2014/main" id="{0780378C-853D-9EBE-2777-DF2341989231}"/>
                  </a:ext>
                </a:extLst>
              </p:cNvPr>
              <p:cNvSpPr/>
              <p:nvPr/>
            </p:nvSpPr>
            <p:spPr>
              <a:xfrm>
                <a:off x="0" y="0"/>
                <a:ext cx="2948373" cy="2123813"/>
              </a:xfrm>
              <a:custGeom>
                <a:avLst/>
                <a:gdLst/>
                <a:ahLst/>
                <a:cxnLst/>
                <a:rect l="l" t="t" r="r" b="b"/>
                <a:pathLst>
                  <a:path w="2948373" h="2123813">
                    <a:moveTo>
                      <a:pt x="48410" y="0"/>
                    </a:moveTo>
                    <a:lnTo>
                      <a:pt x="2899963" y="0"/>
                    </a:lnTo>
                    <a:cubicBezTo>
                      <a:pt x="2912802" y="0"/>
                      <a:pt x="2925115" y="5100"/>
                      <a:pt x="2934194" y="14179"/>
                    </a:cubicBezTo>
                    <a:cubicBezTo>
                      <a:pt x="2943273" y="23258"/>
                      <a:pt x="2948373" y="35571"/>
                      <a:pt x="2948373" y="48410"/>
                    </a:cubicBezTo>
                    <a:lnTo>
                      <a:pt x="2948373" y="2075403"/>
                    </a:lnTo>
                    <a:cubicBezTo>
                      <a:pt x="2948373" y="2088242"/>
                      <a:pt x="2943273" y="2100555"/>
                      <a:pt x="2934194" y="2109634"/>
                    </a:cubicBezTo>
                    <a:cubicBezTo>
                      <a:pt x="2925115" y="2118713"/>
                      <a:pt x="2912802" y="2123813"/>
                      <a:pt x="2899963" y="2123813"/>
                    </a:cubicBezTo>
                    <a:lnTo>
                      <a:pt x="48410" y="2123813"/>
                    </a:lnTo>
                    <a:cubicBezTo>
                      <a:pt x="35571" y="2123813"/>
                      <a:pt x="23258" y="2118713"/>
                      <a:pt x="14179" y="2109634"/>
                    </a:cubicBezTo>
                    <a:cubicBezTo>
                      <a:pt x="5100" y="2100555"/>
                      <a:pt x="0" y="2088242"/>
                      <a:pt x="0" y="2075403"/>
                    </a:cubicBezTo>
                    <a:lnTo>
                      <a:pt x="0" y="48410"/>
                    </a:lnTo>
                    <a:cubicBezTo>
                      <a:pt x="0" y="35571"/>
                      <a:pt x="5100" y="23258"/>
                      <a:pt x="14179" y="14179"/>
                    </a:cubicBezTo>
                    <a:cubicBezTo>
                      <a:pt x="23258" y="5100"/>
                      <a:pt x="35571" y="0"/>
                      <a:pt x="48410" y="0"/>
                    </a:cubicBezTo>
                    <a:close/>
                  </a:path>
                </a:pathLst>
              </a:custGeom>
              <a:solidFill>
                <a:srgbClr val="FFD33C"/>
              </a:solidFill>
              <a:ln cap="rnd">
                <a:noFill/>
                <a:prstDash val="solid"/>
                <a:round/>
              </a:ln>
            </p:spPr>
            <p:txBody>
              <a:bodyPr/>
              <a:lstStyle/>
              <a:p>
                <a:endParaRPr lang="en-US"/>
              </a:p>
            </p:txBody>
          </p:sp>
          <p:sp>
            <p:nvSpPr>
              <p:cNvPr id="35" name="TextBox 35">
                <a:extLst>
                  <a:ext uri="{FF2B5EF4-FFF2-40B4-BE49-F238E27FC236}">
                    <a16:creationId xmlns:a16="http://schemas.microsoft.com/office/drawing/2014/main" id="{AB238576-F1E8-02D6-D5C2-2D3F25FAA983}"/>
                  </a:ext>
                </a:extLst>
              </p:cNvPr>
              <p:cNvSpPr txBox="1"/>
              <p:nvPr/>
            </p:nvSpPr>
            <p:spPr>
              <a:xfrm>
                <a:off x="0" y="-66675"/>
                <a:ext cx="2948373" cy="2190488"/>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6" name="Group 36">
              <a:extLst>
                <a:ext uri="{FF2B5EF4-FFF2-40B4-BE49-F238E27FC236}">
                  <a16:creationId xmlns:a16="http://schemas.microsoft.com/office/drawing/2014/main" id="{8BAB3D21-68BF-F0CB-5ED2-CFA805B0C112}"/>
                </a:ext>
              </a:extLst>
            </p:cNvPr>
            <p:cNvGrpSpPr/>
            <p:nvPr/>
          </p:nvGrpSpPr>
          <p:grpSpPr>
            <a:xfrm>
              <a:off x="7288243" y="9820902"/>
              <a:ext cx="1512937" cy="585331"/>
              <a:chOff x="0" y="0"/>
              <a:chExt cx="298852" cy="115621"/>
            </a:xfrm>
          </p:grpSpPr>
          <p:sp>
            <p:nvSpPr>
              <p:cNvPr id="37" name="Freeform 37">
                <a:extLst>
                  <a:ext uri="{FF2B5EF4-FFF2-40B4-BE49-F238E27FC236}">
                    <a16:creationId xmlns:a16="http://schemas.microsoft.com/office/drawing/2014/main" id="{00A6FD18-B356-FF04-DCDF-ED5CA4E8F5AC}"/>
                  </a:ext>
                </a:extLst>
              </p:cNvPr>
              <p:cNvSpPr/>
              <p:nvPr/>
            </p:nvSpPr>
            <p:spPr>
              <a:xfrm>
                <a:off x="0" y="0"/>
                <a:ext cx="298852" cy="115621"/>
              </a:xfrm>
              <a:custGeom>
                <a:avLst/>
                <a:gdLst/>
                <a:ahLst/>
                <a:cxnLst/>
                <a:rect l="l" t="t" r="r" b="b"/>
                <a:pathLst>
                  <a:path w="298852" h="115621">
                    <a:moveTo>
                      <a:pt x="57810" y="0"/>
                    </a:moveTo>
                    <a:lnTo>
                      <a:pt x="241041" y="0"/>
                    </a:lnTo>
                    <a:cubicBezTo>
                      <a:pt x="272969" y="0"/>
                      <a:pt x="298852" y="25883"/>
                      <a:pt x="298852" y="57810"/>
                    </a:cubicBezTo>
                    <a:lnTo>
                      <a:pt x="298852" y="57810"/>
                    </a:lnTo>
                    <a:cubicBezTo>
                      <a:pt x="298852" y="89738"/>
                      <a:pt x="272969" y="115621"/>
                      <a:pt x="241041" y="115621"/>
                    </a:cubicBezTo>
                    <a:lnTo>
                      <a:pt x="57810" y="115621"/>
                    </a:lnTo>
                    <a:cubicBezTo>
                      <a:pt x="25883" y="115621"/>
                      <a:pt x="0" y="89738"/>
                      <a:pt x="0" y="57810"/>
                    </a:cubicBezTo>
                    <a:lnTo>
                      <a:pt x="0" y="57810"/>
                    </a:lnTo>
                    <a:cubicBezTo>
                      <a:pt x="0" y="25883"/>
                      <a:pt x="25883" y="0"/>
                      <a:pt x="57810" y="0"/>
                    </a:cubicBezTo>
                    <a:close/>
                  </a:path>
                </a:pathLst>
              </a:custGeom>
              <a:solidFill>
                <a:srgbClr val="FFFFFF"/>
              </a:solidFill>
              <a:ln cap="sq">
                <a:noFill/>
                <a:prstDash val="solid"/>
                <a:miter/>
              </a:ln>
            </p:spPr>
            <p:txBody>
              <a:bodyPr/>
              <a:lstStyle/>
              <a:p>
                <a:endParaRPr lang="en-US"/>
              </a:p>
            </p:txBody>
          </p:sp>
          <p:sp>
            <p:nvSpPr>
              <p:cNvPr id="38" name="TextBox 38">
                <a:extLst>
                  <a:ext uri="{FF2B5EF4-FFF2-40B4-BE49-F238E27FC236}">
                    <a16:creationId xmlns:a16="http://schemas.microsoft.com/office/drawing/2014/main" id="{BC196DA8-020B-9FA9-3485-FE545DA3E0AE}"/>
                  </a:ext>
                </a:extLst>
              </p:cNvPr>
              <p:cNvSpPr txBox="1"/>
              <p:nvPr/>
            </p:nvSpPr>
            <p:spPr>
              <a:xfrm>
                <a:off x="0" y="-66675"/>
                <a:ext cx="298852" cy="182296"/>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9" name="Group 39">
              <a:extLst>
                <a:ext uri="{FF2B5EF4-FFF2-40B4-BE49-F238E27FC236}">
                  <a16:creationId xmlns:a16="http://schemas.microsoft.com/office/drawing/2014/main" id="{2226EE55-64D0-27C7-340A-AE3D5C3E655D}"/>
                </a:ext>
              </a:extLst>
            </p:cNvPr>
            <p:cNvGrpSpPr/>
            <p:nvPr/>
          </p:nvGrpSpPr>
          <p:grpSpPr>
            <a:xfrm>
              <a:off x="7354808" y="9774471"/>
              <a:ext cx="1488398" cy="564298"/>
              <a:chOff x="0" y="0"/>
              <a:chExt cx="294005" cy="111466"/>
            </a:xfrm>
          </p:grpSpPr>
          <p:sp>
            <p:nvSpPr>
              <p:cNvPr id="40" name="Freeform 40">
                <a:extLst>
                  <a:ext uri="{FF2B5EF4-FFF2-40B4-BE49-F238E27FC236}">
                    <a16:creationId xmlns:a16="http://schemas.microsoft.com/office/drawing/2014/main" id="{13F1CAFC-D87F-F137-7D0B-703EEE28D7DB}"/>
                  </a:ext>
                </a:extLst>
              </p:cNvPr>
              <p:cNvSpPr/>
              <p:nvPr/>
            </p:nvSpPr>
            <p:spPr>
              <a:xfrm>
                <a:off x="0" y="0"/>
                <a:ext cx="294005" cy="111466"/>
              </a:xfrm>
              <a:custGeom>
                <a:avLst/>
                <a:gdLst/>
                <a:ahLst/>
                <a:cxnLst/>
                <a:rect l="l" t="t" r="r" b="b"/>
                <a:pathLst>
                  <a:path w="294005" h="111466">
                    <a:moveTo>
                      <a:pt x="55733" y="0"/>
                    </a:moveTo>
                    <a:lnTo>
                      <a:pt x="238271" y="0"/>
                    </a:lnTo>
                    <a:cubicBezTo>
                      <a:pt x="269052" y="0"/>
                      <a:pt x="294005" y="24953"/>
                      <a:pt x="294005" y="55733"/>
                    </a:cubicBezTo>
                    <a:lnTo>
                      <a:pt x="294005" y="55733"/>
                    </a:lnTo>
                    <a:cubicBezTo>
                      <a:pt x="294005" y="70514"/>
                      <a:pt x="288133" y="84690"/>
                      <a:pt x="277681" y="95142"/>
                    </a:cubicBezTo>
                    <a:cubicBezTo>
                      <a:pt x="267229" y="105594"/>
                      <a:pt x="253053" y="111466"/>
                      <a:pt x="238271"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19274F"/>
              </a:solidFill>
              <a:ln cap="sq">
                <a:noFill/>
                <a:prstDash val="solid"/>
                <a:miter/>
              </a:ln>
            </p:spPr>
            <p:txBody>
              <a:bodyPr/>
              <a:lstStyle/>
              <a:p>
                <a:endParaRPr lang="en-US"/>
              </a:p>
            </p:txBody>
          </p:sp>
          <p:sp>
            <p:nvSpPr>
              <p:cNvPr id="41" name="TextBox 41">
                <a:extLst>
                  <a:ext uri="{FF2B5EF4-FFF2-40B4-BE49-F238E27FC236}">
                    <a16:creationId xmlns:a16="http://schemas.microsoft.com/office/drawing/2014/main" id="{46FE543D-A69F-5AAD-CC9B-DD29205B9208}"/>
                  </a:ext>
                </a:extLst>
              </p:cNvPr>
              <p:cNvSpPr txBox="1"/>
              <p:nvPr/>
            </p:nvSpPr>
            <p:spPr>
              <a:xfrm>
                <a:off x="0" y="-66675"/>
                <a:ext cx="294005"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42" name="Group 42">
              <a:extLst>
                <a:ext uri="{FF2B5EF4-FFF2-40B4-BE49-F238E27FC236}">
                  <a16:creationId xmlns:a16="http://schemas.microsoft.com/office/drawing/2014/main" id="{1E0AA077-BFB5-6558-60E8-A0EFCF782547}"/>
                </a:ext>
              </a:extLst>
            </p:cNvPr>
            <p:cNvGrpSpPr/>
            <p:nvPr/>
          </p:nvGrpSpPr>
          <p:grpSpPr>
            <a:xfrm>
              <a:off x="1152372" y="1785251"/>
              <a:ext cx="13274169" cy="7626642"/>
              <a:chOff x="0" y="0"/>
              <a:chExt cx="2622058" cy="1506497"/>
            </a:xfrm>
          </p:grpSpPr>
          <p:sp>
            <p:nvSpPr>
              <p:cNvPr id="43" name="Freeform 43">
                <a:extLst>
                  <a:ext uri="{FF2B5EF4-FFF2-40B4-BE49-F238E27FC236}">
                    <a16:creationId xmlns:a16="http://schemas.microsoft.com/office/drawing/2014/main" id="{305A2862-5325-A4F9-D50E-C64C510A3E7F}"/>
                  </a:ext>
                </a:extLst>
              </p:cNvPr>
              <p:cNvSpPr/>
              <p:nvPr/>
            </p:nvSpPr>
            <p:spPr>
              <a:xfrm>
                <a:off x="0" y="0"/>
                <a:ext cx="2622058" cy="1506497"/>
              </a:xfrm>
              <a:custGeom>
                <a:avLst/>
                <a:gdLst/>
                <a:ahLst/>
                <a:cxnLst/>
                <a:rect l="l" t="t" r="r" b="b"/>
                <a:pathLst>
                  <a:path w="2622058" h="1506497">
                    <a:moveTo>
                      <a:pt x="0" y="0"/>
                    </a:moveTo>
                    <a:lnTo>
                      <a:pt x="2622058" y="0"/>
                    </a:lnTo>
                    <a:lnTo>
                      <a:pt x="2622058" y="1506497"/>
                    </a:lnTo>
                    <a:lnTo>
                      <a:pt x="0" y="1506497"/>
                    </a:lnTo>
                    <a:close/>
                  </a:path>
                </a:pathLst>
              </a:custGeom>
              <a:solidFill>
                <a:srgbClr val="FFFFFF"/>
              </a:solidFill>
              <a:ln w="95250" cap="sq">
                <a:solidFill>
                  <a:srgbClr val="19274F"/>
                </a:solidFill>
                <a:prstDash val="solid"/>
                <a:miter/>
              </a:ln>
            </p:spPr>
            <p:txBody>
              <a:bodyPr/>
              <a:lstStyle/>
              <a:p>
                <a:endParaRPr lang="en-US"/>
              </a:p>
            </p:txBody>
          </p:sp>
          <p:sp>
            <p:nvSpPr>
              <p:cNvPr id="44" name="TextBox 44">
                <a:extLst>
                  <a:ext uri="{FF2B5EF4-FFF2-40B4-BE49-F238E27FC236}">
                    <a16:creationId xmlns:a16="http://schemas.microsoft.com/office/drawing/2014/main" id="{9D608BB1-14F9-95CA-D400-A90A6B639A6E}"/>
                  </a:ext>
                </a:extLst>
              </p:cNvPr>
              <p:cNvSpPr txBox="1"/>
              <p:nvPr/>
            </p:nvSpPr>
            <p:spPr>
              <a:xfrm>
                <a:off x="0" y="-66675"/>
                <a:ext cx="2622058" cy="1573172"/>
              </a:xfrm>
              <a:prstGeom prst="rect">
                <a:avLst/>
              </a:prstGeom>
            </p:spPr>
            <p:txBody>
              <a:bodyPr lIns="50800" tIns="50800" rIns="50800" bIns="50800" rtlCol="0" anchor="ctr"/>
              <a:lstStyle/>
              <a:p>
                <a:pPr algn="ctr">
                  <a:lnSpc>
                    <a:spcPts val="2520"/>
                  </a:lnSpc>
                </a:pPr>
                <a:endParaRPr/>
              </a:p>
            </p:txBody>
          </p:sp>
        </p:grpSp>
        <p:sp>
          <p:nvSpPr>
            <p:cNvPr id="45" name="AutoShape 45">
              <a:extLst>
                <a:ext uri="{FF2B5EF4-FFF2-40B4-BE49-F238E27FC236}">
                  <a16:creationId xmlns:a16="http://schemas.microsoft.com/office/drawing/2014/main" id="{BA44BEC0-5439-88DF-057C-8B0DE652B6DE}"/>
                </a:ext>
              </a:extLst>
            </p:cNvPr>
            <p:cNvSpPr/>
            <p:nvPr/>
          </p:nvSpPr>
          <p:spPr>
            <a:xfrm>
              <a:off x="1184259" y="1785258"/>
              <a:ext cx="814" cy="7645726"/>
            </a:xfrm>
            <a:prstGeom prst="line">
              <a:avLst/>
            </a:prstGeom>
            <a:ln w="127000" cap="flat">
              <a:solidFill>
                <a:srgbClr val="FFFFFF"/>
              </a:solidFill>
              <a:prstDash val="solid"/>
              <a:headEnd type="none" w="sm" len="sm"/>
              <a:tailEnd type="none" w="sm" len="sm"/>
            </a:ln>
          </p:spPr>
          <p:txBody>
            <a:bodyPr/>
            <a:lstStyle/>
            <a:p>
              <a:endParaRPr lang="en-US"/>
            </a:p>
          </p:txBody>
        </p:sp>
        <p:sp>
          <p:nvSpPr>
            <p:cNvPr id="46" name="AutoShape 46">
              <a:extLst>
                <a:ext uri="{FF2B5EF4-FFF2-40B4-BE49-F238E27FC236}">
                  <a16:creationId xmlns:a16="http://schemas.microsoft.com/office/drawing/2014/main" id="{F4FC993B-4D6D-B4F6-E7DB-BF60C447D6F0}"/>
                </a:ext>
              </a:extLst>
            </p:cNvPr>
            <p:cNvSpPr/>
            <p:nvPr/>
          </p:nvSpPr>
          <p:spPr>
            <a:xfrm flipV="1">
              <a:off x="1152372" y="9353152"/>
              <a:ext cx="13274169" cy="14325"/>
            </a:xfrm>
            <a:prstGeom prst="line">
              <a:avLst/>
            </a:prstGeom>
            <a:ln w="127000" cap="flat">
              <a:solidFill>
                <a:srgbClr val="FFFFFF"/>
              </a:solidFill>
              <a:prstDash val="solid"/>
              <a:headEnd type="none" w="sm" len="sm"/>
              <a:tailEnd type="none" w="sm" len="sm"/>
            </a:ln>
          </p:spPr>
          <p:txBody>
            <a:bodyPr/>
            <a:lstStyle/>
            <a:p>
              <a:endParaRPr lang="en-US"/>
            </a:p>
          </p:txBody>
        </p:sp>
        <p:grpSp>
          <p:nvGrpSpPr>
            <p:cNvPr id="47" name="Group 47">
              <a:extLst>
                <a:ext uri="{FF2B5EF4-FFF2-40B4-BE49-F238E27FC236}">
                  <a16:creationId xmlns:a16="http://schemas.microsoft.com/office/drawing/2014/main" id="{10AB186F-64E4-09F5-2255-CEDAFD7B7E43}"/>
                </a:ext>
              </a:extLst>
            </p:cNvPr>
            <p:cNvGrpSpPr/>
            <p:nvPr/>
          </p:nvGrpSpPr>
          <p:grpSpPr>
            <a:xfrm>
              <a:off x="6106153" y="761173"/>
              <a:ext cx="2413258" cy="564298"/>
              <a:chOff x="0" y="0"/>
              <a:chExt cx="476693" cy="111466"/>
            </a:xfrm>
          </p:grpSpPr>
          <p:sp>
            <p:nvSpPr>
              <p:cNvPr id="48" name="Freeform 48">
                <a:extLst>
                  <a:ext uri="{FF2B5EF4-FFF2-40B4-BE49-F238E27FC236}">
                    <a16:creationId xmlns:a16="http://schemas.microsoft.com/office/drawing/2014/main" id="{A5AD18C9-C00F-CD87-F395-F4E9D0B34672}"/>
                  </a:ext>
                </a:extLst>
              </p:cNvPr>
              <p:cNvSpPr/>
              <p:nvPr/>
            </p:nvSpPr>
            <p:spPr>
              <a:xfrm>
                <a:off x="0" y="0"/>
                <a:ext cx="476693" cy="111466"/>
              </a:xfrm>
              <a:custGeom>
                <a:avLst/>
                <a:gdLst/>
                <a:ahLst/>
                <a:cxnLst/>
                <a:rect l="l" t="t" r="r" b="b"/>
                <a:pathLst>
                  <a:path w="476693" h="111466">
                    <a:moveTo>
                      <a:pt x="55733" y="0"/>
                    </a:moveTo>
                    <a:lnTo>
                      <a:pt x="420960" y="0"/>
                    </a:lnTo>
                    <a:cubicBezTo>
                      <a:pt x="435741" y="0"/>
                      <a:pt x="449917" y="5872"/>
                      <a:pt x="460369" y="16324"/>
                    </a:cubicBezTo>
                    <a:cubicBezTo>
                      <a:pt x="470821" y="26776"/>
                      <a:pt x="476693" y="40952"/>
                      <a:pt x="476693" y="55733"/>
                    </a:cubicBezTo>
                    <a:lnTo>
                      <a:pt x="476693" y="55733"/>
                    </a:lnTo>
                    <a:cubicBezTo>
                      <a:pt x="476693" y="70514"/>
                      <a:pt x="470821" y="84690"/>
                      <a:pt x="460369" y="95142"/>
                    </a:cubicBezTo>
                    <a:cubicBezTo>
                      <a:pt x="449917" y="105594"/>
                      <a:pt x="435741" y="111466"/>
                      <a:pt x="420960"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FFFFFF"/>
              </a:solidFill>
              <a:ln cap="rnd">
                <a:noFill/>
                <a:prstDash val="solid"/>
                <a:round/>
              </a:ln>
            </p:spPr>
            <p:txBody>
              <a:bodyPr/>
              <a:lstStyle/>
              <a:p>
                <a:endParaRPr lang="en-US"/>
              </a:p>
            </p:txBody>
          </p:sp>
          <p:sp>
            <p:nvSpPr>
              <p:cNvPr id="49" name="TextBox 49">
                <a:extLst>
                  <a:ext uri="{FF2B5EF4-FFF2-40B4-BE49-F238E27FC236}">
                    <a16:creationId xmlns:a16="http://schemas.microsoft.com/office/drawing/2014/main" id="{DC056E27-F754-E3F5-8D9B-9E7569346A22}"/>
                  </a:ext>
                </a:extLst>
              </p:cNvPr>
              <p:cNvSpPr txBox="1"/>
              <p:nvPr/>
            </p:nvSpPr>
            <p:spPr>
              <a:xfrm>
                <a:off x="0" y="-66675"/>
                <a:ext cx="476693"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0" name="Group 50">
              <a:extLst>
                <a:ext uri="{FF2B5EF4-FFF2-40B4-BE49-F238E27FC236}">
                  <a16:creationId xmlns:a16="http://schemas.microsoft.com/office/drawing/2014/main" id="{12B7EC57-1890-910D-B2CF-E660DFB8864B}"/>
                </a:ext>
              </a:extLst>
            </p:cNvPr>
            <p:cNvGrpSpPr/>
            <p:nvPr/>
          </p:nvGrpSpPr>
          <p:grpSpPr>
            <a:xfrm>
              <a:off x="6190452" y="684118"/>
              <a:ext cx="2413258" cy="564298"/>
              <a:chOff x="0" y="0"/>
              <a:chExt cx="476693" cy="111466"/>
            </a:xfrm>
          </p:grpSpPr>
          <p:sp>
            <p:nvSpPr>
              <p:cNvPr id="51" name="Freeform 51">
                <a:extLst>
                  <a:ext uri="{FF2B5EF4-FFF2-40B4-BE49-F238E27FC236}">
                    <a16:creationId xmlns:a16="http://schemas.microsoft.com/office/drawing/2014/main" id="{2CEDEC66-46E4-DFAD-08BF-CEB96EFEB0D4}"/>
                  </a:ext>
                </a:extLst>
              </p:cNvPr>
              <p:cNvSpPr/>
              <p:nvPr/>
            </p:nvSpPr>
            <p:spPr>
              <a:xfrm>
                <a:off x="0" y="0"/>
                <a:ext cx="476693" cy="111466"/>
              </a:xfrm>
              <a:custGeom>
                <a:avLst/>
                <a:gdLst/>
                <a:ahLst/>
                <a:cxnLst/>
                <a:rect l="l" t="t" r="r" b="b"/>
                <a:pathLst>
                  <a:path w="476693" h="111466">
                    <a:moveTo>
                      <a:pt x="55733" y="0"/>
                    </a:moveTo>
                    <a:lnTo>
                      <a:pt x="420960" y="0"/>
                    </a:lnTo>
                    <a:cubicBezTo>
                      <a:pt x="435741" y="0"/>
                      <a:pt x="449917" y="5872"/>
                      <a:pt x="460369" y="16324"/>
                    </a:cubicBezTo>
                    <a:cubicBezTo>
                      <a:pt x="470821" y="26776"/>
                      <a:pt x="476693" y="40952"/>
                      <a:pt x="476693" y="55733"/>
                    </a:cubicBezTo>
                    <a:lnTo>
                      <a:pt x="476693" y="55733"/>
                    </a:lnTo>
                    <a:cubicBezTo>
                      <a:pt x="476693" y="70514"/>
                      <a:pt x="470821" y="84690"/>
                      <a:pt x="460369" y="95142"/>
                    </a:cubicBezTo>
                    <a:cubicBezTo>
                      <a:pt x="449917" y="105594"/>
                      <a:pt x="435741" y="111466"/>
                      <a:pt x="420960" y="111466"/>
                    </a:cubicBezTo>
                    <a:lnTo>
                      <a:pt x="55733" y="111466"/>
                    </a:lnTo>
                    <a:cubicBezTo>
                      <a:pt x="40952" y="111466"/>
                      <a:pt x="26776" y="105594"/>
                      <a:pt x="16324" y="95142"/>
                    </a:cubicBezTo>
                    <a:cubicBezTo>
                      <a:pt x="5872" y="84690"/>
                      <a:pt x="0" y="70514"/>
                      <a:pt x="0" y="55733"/>
                    </a:cubicBezTo>
                    <a:lnTo>
                      <a:pt x="0" y="55733"/>
                    </a:lnTo>
                    <a:cubicBezTo>
                      <a:pt x="0" y="40952"/>
                      <a:pt x="5872" y="26776"/>
                      <a:pt x="16324" y="16324"/>
                    </a:cubicBezTo>
                    <a:cubicBezTo>
                      <a:pt x="26776" y="5872"/>
                      <a:pt x="40952" y="0"/>
                      <a:pt x="55733" y="0"/>
                    </a:cubicBezTo>
                    <a:close/>
                  </a:path>
                </a:pathLst>
              </a:custGeom>
              <a:solidFill>
                <a:srgbClr val="19274F"/>
              </a:solidFill>
              <a:ln cap="rnd">
                <a:noFill/>
                <a:prstDash val="solid"/>
                <a:round/>
              </a:ln>
            </p:spPr>
            <p:txBody>
              <a:bodyPr/>
              <a:lstStyle/>
              <a:p>
                <a:endParaRPr lang="en-US"/>
              </a:p>
            </p:txBody>
          </p:sp>
          <p:sp>
            <p:nvSpPr>
              <p:cNvPr id="52" name="TextBox 52">
                <a:extLst>
                  <a:ext uri="{FF2B5EF4-FFF2-40B4-BE49-F238E27FC236}">
                    <a16:creationId xmlns:a16="http://schemas.microsoft.com/office/drawing/2014/main" id="{BEE60BCF-D43C-110B-6C37-5672E9C67C8A}"/>
                  </a:ext>
                </a:extLst>
              </p:cNvPr>
              <p:cNvSpPr txBox="1"/>
              <p:nvPr/>
            </p:nvSpPr>
            <p:spPr>
              <a:xfrm>
                <a:off x="0" y="-66675"/>
                <a:ext cx="476693" cy="178141"/>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3" name="Group 53">
              <a:extLst>
                <a:ext uri="{FF2B5EF4-FFF2-40B4-BE49-F238E27FC236}">
                  <a16:creationId xmlns:a16="http://schemas.microsoft.com/office/drawing/2014/main" id="{80DC5631-D052-AC9A-C949-FEFD1EB8C2B3}"/>
                </a:ext>
              </a:extLst>
            </p:cNvPr>
            <p:cNvGrpSpPr/>
            <p:nvPr/>
          </p:nvGrpSpPr>
          <p:grpSpPr>
            <a:xfrm>
              <a:off x="9136440" y="721901"/>
              <a:ext cx="564298" cy="564298"/>
              <a:chOff x="0" y="0"/>
              <a:chExt cx="812800" cy="812800"/>
            </a:xfrm>
          </p:grpSpPr>
          <p:sp>
            <p:nvSpPr>
              <p:cNvPr id="54" name="Freeform 54">
                <a:extLst>
                  <a:ext uri="{FF2B5EF4-FFF2-40B4-BE49-F238E27FC236}">
                    <a16:creationId xmlns:a16="http://schemas.microsoft.com/office/drawing/2014/main" id="{361BFD75-FE56-26A8-9E14-73B45855A9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55" name="TextBox 55">
                <a:extLst>
                  <a:ext uri="{FF2B5EF4-FFF2-40B4-BE49-F238E27FC236}">
                    <a16:creationId xmlns:a16="http://schemas.microsoft.com/office/drawing/2014/main" id="{407C58CD-58A8-F4B8-C822-4E32DD117484}"/>
                  </a:ext>
                </a:extLst>
              </p:cNvPr>
              <p:cNvSpPr txBox="1"/>
              <p:nvPr/>
            </p:nvSpPr>
            <p:spPr>
              <a:xfrm>
                <a:off x="76200" y="9525"/>
                <a:ext cx="660400" cy="727075"/>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56" name="Group 56">
              <a:extLst>
                <a:ext uri="{FF2B5EF4-FFF2-40B4-BE49-F238E27FC236}">
                  <a16:creationId xmlns:a16="http://schemas.microsoft.com/office/drawing/2014/main" id="{726175A3-3ADE-6D3C-75B0-2F61306872D0}"/>
                </a:ext>
              </a:extLst>
            </p:cNvPr>
            <p:cNvGrpSpPr/>
            <p:nvPr/>
          </p:nvGrpSpPr>
          <p:grpSpPr>
            <a:xfrm>
              <a:off x="9079765" y="684118"/>
              <a:ext cx="564298" cy="564298"/>
              <a:chOff x="0" y="0"/>
              <a:chExt cx="812800" cy="812800"/>
            </a:xfrm>
          </p:grpSpPr>
          <p:sp>
            <p:nvSpPr>
              <p:cNvPr id="57" name="Freeform 57">
                <a:extLst>
                  <a:ext uri="{FF2B5EF4-FFF2-40B4-BE49-F238E27FC236}">
                    <a16:creationId xmlns:a16="http://schemas.microsoft.com/office/drawing/2014/main" id="{2B8E618C-8E02-7AAE-2D55-09BD02AC91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19274F"/>
              </a:solidFill>
              <a:ln cap="rnd">
                <a:noFill/>
                <a:prstDash val="solid"/>
                <a:round/>
              </a:ln>
            </p:spPr>
            <p:txBody>
              <a:bodyPr/>
              <a:lstStyle/>
              <a:p>
                <a:endParaRPr lang="en-US"/>
              </a:p>
            </p:txBody>
          </p:sp>
          <p:sp>
            <p:nvSpPr>
              <p:cNvPr id="58" name="TextBox 58">
                <a:extLst>
                  <a:ext uri="{FF2B5EF4-FFF2-40B4-BE49-F238E27FC236}">
                    <a16:creationId xmlns:a16="http://schemas.microsoft.com/office/drawing/2014/main" id="{0DE2D2B3-64A3-B83E-4D11-A4E81204EC90}"/>
                  </a:ext>
                </a:extLst>
              </p:cNvPr>
              <p:cNvSpPr txBox="1"/>
              <p:nvPr/>
            </p:nvSpPr>
            <p:spPr>
              <a:xfrm>
                <a:off x="76200" y="9525"/>
                <a:ext cx="660400" cy="727075"/>
              </a:xfrm>
              <a:prstGeom prst="rect">
                <a:avLst/>
              </a:prstGeom>
            </p:spPr>
            <p:txBody>
              <a:bodyPr lIns="50800" tIns="50800" rIns="50800" bIns="50800" rtlCol="0" anchor="ctr"/>
              <a:lstStyle/>
              <a:p>
                <a:pPr marL="0" lvl="0" indent="0" algn="ctr">
                  <a:lnSpc>
                    <a:spcPts val="2520"/>
                  </a:lnSpc>
                  <a:spcBef>
                    <a:spcPct val="0"/>
                  </a:spcBef>
                </a:pPr>
                <a:endParaRPr/>
              </a:p>
            </p:txBody>
          </p:sp>
        </p:grpSp>
      </p:grpSp>
      <p:sp>
        <p:nvSpPr>
          <p:cNvPr id="59" name="TextBox 59">
            <a:extLst>
              <a:ext uri="{FF2B5EF4-FFF2-40B4-BE49-F238E27FC236}">
                <a16:creationId xmlns:a16="http://schemas.microsoft.com/office/drawing/2014/main" id="{A3EDBD67-575D-B039-7055-BD0F7A09E03B}"/>
              </a:ext>
            </a:extLst>
          </p:cNvPr>
          <p:cNvSpPr txBox="1"/>
          <p:nvPr/>
        </p:nvSpPr>
        <p:spPr>
          <a:xfrm>
            <a:off x="7532011" y="4183840"/>
            <a:ext cx="8635049" cy="1666162"/>
          </a:xfrm>
          <a:prstGeom prst="rect">
            <a:avLst/>
          </a:prstGeom>
        </p:spPr>
        <p:txBody>
          <a:bodyPr lIns="0" tIns="0" rIns="0" bIns="0" rtlCol="0" anchor="t">
            <a:spAutoFit/>
          </a:bodyPr>
          <a:lstStyle/>
          <a:p>
            <a:pPr marL="1143000" indent="-1143000">
              <a:lnSpc>
                <a:spcPct val="150000"/>
              </a:lnSpc>
              <a:buFont typeface="Arial" panose="020B0604020202020204" pitchFamily="34" charset="0"/>
              <a:buChar char="•"/>
            </a:pPr>
            <a:r>
              <a:rPr lang="en-US" sz="2500" dirty="0">
                <a:solidFill>
                  <a:srgbClr val="19274F"/>
                </a:solidFill>
                <a:latin typeface="Montaser Arabic"/>
                <a:ea typeface="Montaser Arabic"/>
                <a:cs typeface="Montaser Arabic"/>
                <a:sym typeface="Montaser Arabic"/>
              </a:rPr>
              <a:t>Cù </a:t>
            </a:r>
            <a:r>
              <a:rPr lang="en-US" sz="2500" dirty="0" err="1">
                <a:solidFill>
                  <a:srgbClr val="19274F"/>
                </a:solidFill>
                <a:latin typeface="Montaser Arabic"/>
                <a:ea typeface="Montaser Arabic"/>
                <a:cs typeface="Montaser Arabic"/>
                <a:sym typeface="Montaser Arabic"/>
              </a:rPr>
              <a:t>Ngọc</a:t>
            </a:r>
            <a:r>
              <a:rPr lang="en-US" sz="2500" dirty="0">
                <a:solidFill>
                  <a:srgbClr val="19274F"/>
                </a:solidFill>
                <a:latin typeface="Montaser Arabic"/>
                <a:ea typeface="Montaser Arabic"/>
                <a:cs typeface="Montaser Arabic"/>
                <a:sym typeface="Montaser Arabic"/>
              </a:rPr>
              <a:t> </a:t>
            </a:r>
            <a:r>
              <a:rPr lang="en-US" sz="2500" dirty="0" err="1">
                <a:solidFill>
                  <a:srgbClr val="19274F"/>
                </a:solidFill>
                <a:latin typeface="Montaser Arabic"/>
                <a:ea typeface="Montaser Arabic"/>
                <a:cs typeface="Montaser Arabic"/>
                <a:sym typeface="Montaser Arabic"/>
              </a:rPr>
              <a:t>Hoàng</a:t>
            </a:r>
            <a:r>
              <a:rPr lang="en-US" sz="2500" dirty="0">
                <a:solidFill>
                  <a:srgbClr val="19274F"/>
                </a:solidFill>
                <a:latin typeface="Montaser Arabic"/>
                <a:ea typeface="Montaser Arabic"/>
                <a:cs typeface="Montaser Arabic"/>
                <a:sym typeface="Montaser Arabic"/>
              </a:rPr>
              <a:t> - 21522086</a:t>
            </a:r>
          </a:p>
          <a:p>
            <a:pPr marL="1143000" indent="-1143000">
              <a:lnSpc>
                <a:spcPct val="150000"/>
              </a:lnSpc>
              <a:buFont typeface="Arial" panose="020B0604020202020204" pitchFamily="34" charset="0"/>
              <a:buChar char="•"/>
            </a:pPr>
            <a:r>
              <a:rPr lang="en-US" sz="2500" dirty="0" err="1">
                <a:solidFill>
                  <a:srgbClr val="19274F"/>
                </a:solidFill>
                <a:latin typeface="Montaser Arabic"/>
                <a:ea typeface="Montaser Arabic"/>
                <a:cs typeface="Montaser Arabic"/>
                <a:sym typeface="Montaser Arabic"/>
              </a:rPr>
              <a:t>Nguyễn</a:t>
            </a:r>
            <a:r>
              <a:rPr lang="en-US" sz="2500" dirty="0">
                <a:solidFill>
                  <a:srgbClr val="19274F"/>
                </a:solidFill>
                <a:latin typeface="Montaser Arabic"/>
                <a:ea typeface="Montaser Arabic"/>
                <a:cs typeface="Montaser Arabic"/>
                <a:sym typeface="Montaser Arabic"/>
              </a:rPr>
              <a:t> </a:t>
            </a:r>
            <a:r>
              <a:rPr lang="en-US" sz="2500" dirty="0" err="1">
                <a:solidFill>
                  <a:srgbClr val="19274F"/>
                </a:solidFill>
                <a:latin typeface="Montaser Arabic"/>
                <a:ea typeface="Montaser Arabic"/>
                <a:cs typeface="Montaser Arabic"/>
                <a:sym typeface="Montaser Arabic"/>
              </a:rPr>
              <a:t>Hoàng</a:t>
            </a:r>
            <a:r>
              <a:rPr lang="en-US" sz="2500" dirty="0">
                <a:solidFill>
                  <a:srgbClr val="19274F"/>
                </a:solidFill>
                <a:latin typeface="Montaser Arabic"/>
                <a:ea typeface="Montaser Arabic"/>
                <a:cs typeface="Montaser Arabic"/>
                <a:sym typeface="Montaser Arabic"/>
              </a:rPr>
              <a:t> </a:t>
            </a:r>
            <a:r>
              <a:rPr lang="en-US" sz="2500" dirty="0" err="1">
                <a:solidFill>
                  <a:srgbClr val="19274F"/>
                </a:solidFill>
                <a:latin typeface="Montaser Arabic"/>
                <a:ea typeface="Montaser Arabic"/>
                <a:cs typeface="Montaser Arabic"/>
                <a:sym typeface="Montaser Arabic"/>
              </a:rPr>
              <a:t>Đăng</a:t>
            </a:r>
            <a:r>
              <a:rPr lang="en-US" sz="2500" dirty="0">
                <a:solidFill>
                  <a:srgbClr val="19274F"/>
                </a:solidFill>
                <a:latin typeface="Montaser Arabic"/>
                <a:ea typeface="Montaser Arabic"/>
                <a:cs typeface="Montaser Arabic"/>
                <a:sym typeface="Montaser Arabic"/>
              </a:rPr>
              <a:t> Khoa - 21520999</a:t>
            </a:r>
          </a:p>
          <a:p>
            <a:pPr marL="1143000" indent="-1143000">
              <a:lnSpc>
                <a:spcPct val="150000"/>
              </a:lnSpc>
              <a:buFont typeface="Arial" panose="020B0604020202020204" pitchFamily="34" charset="0"/>
              <a:buChar char="•"/>
            </a:pPr>
            <a:r>
              <a:rPr lang="en-US" sz="2500" dirty="0" err="1">
                <a:solidFill>
                  <a:srgbClr val="19274F"/>
                </a:solidFill>
                <a:latin typeface="Montaser Arabic"/>
                <a:ea typeface="Montaser Arabic"/>
                <a:cs typeface="Montaser Arabic"/>
                <a:sym typeface="Montaser Arabic"/>
              </a:rPr>
              <a:t>Nguyễn</a:t>
            </a:r>
            <a:r>
              <a:rPr lang="en-US" sz="2500" dirty="0">
                <a:solidFill>
                  <a:srgbClr val="19274F"/>
                </a:solidFill>
                <a:latin typeface="Montaser Arabic"/>
                <a:ea typeface="Montaser Arabic"/>
                <a:cs typeface="Montaser Arabic"/>
                <a:sym typeface="Montaser Arabic"/>
              </a:rPr>
              <a:t> </a:t>
            </a:r>
            <a:r>
              <a:rPr lang="en-US" sz="2500" dirty="0" err="1">
                <a:solidFill>
                  <a:srgbClr val="19274F"/>
                </a:solidFill>
                <a:latin typeface="Montaser Arabic"/>
                <a:ea typeface="Montaser Arabic"/>
                <a:cs typeface="Montaser Arabic"/>
                <a:sym typeface="Montaser Arabic"/>
              </a:rPr>
              <a:t>Trần</a:t>
            </a:r>
            <a:r>
              <a:rPr lang="en-US" sz="2500" dirty="0">
                <a:solidFill>
                  <a:srgbClr val="19274F"/>
                </a:solidFill>
                <a:latin typeface="Montaser Arabic"/>
                <a:ea typeface="Montaser Arabic"/>
                <a:cs typeface="Montaser Arabic"/>
                <a:sym typeface="Montaser Arabic"/>
              </a:rPr>
              <a:t> Gia </a:t>
            </a:r>
            <a:r>
              <a:rPr lang="en-US" sz="2500" dirty="0" err="1">
                <a:solidFill>
                  <a:srgbClr val="19274F"/>
                </a:solidFill>
                <a:latin typeface="Montaser Arabic"/>
                <a:ea typeface="Montaser Arabic"/>
                <a:cs typeface="Montaser Arabic"/>
                <a:sym typeface="Montaser Arabic"/>
              </a:rPr>
              <a:t>Kiệt</a:t>
            </a:r>
            <a:r>
              <a:rPr lang="en-US" sz="2500" dirty="0">
                <a:solidFill>
                  <a:srgbClr val="19274F"/>
                </a:solidFill>
                <a:latin typeface="Montaser Arabic"/>
                <a:ea typeface="Montaser Arabic"/>
                <a:cs typeface="Montaser Arabic"/>
                <a:sym typeface="Montaser Arabic"/>
              </a:rPr>
              <a:t> - 21522258</a:t>
            </a:r>
          </a:p>
        </p:txBody>
      </p:sp>
      <p:sp>
        <p:nvSpPr>
          <p:cNvPr id="60" name="TextBox 60">
            <a:extLst>
              <a:ext uri="{FF2B5EF4-FFF2-40B4-BE49-F238E27FC236}">
                <a16:creationId xmlns:a16="http://schemas.microsoft.com/office/drawing/2014/main" id="{858C8F77-347E-CEDD-3045-9C3F43121385}"/>
              </a:ext>
            </a:extLst>
          </p:cNvPr>
          <p:cNvSpPr txBox="1"/>
          <p:nvPr/>
        </p:nvSpPr>
        <p:spPr>
          <a:xfrm>
            <a:off x="17300626" y="97917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a:t>
            </a:r>
          </a:p>
        </p:txBody>
      </p:sp>
    </p:spTree>
    <p:extLst>
      <p:ext uri="{BB962C8B-B14F-4D97-AF65-F5344CB8AC3E}">
        <p14:creationId xmlns:p14="http://schemas.microsoft.com/office/powerpoint/2010/main" val="931335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PIPELINE</a:t>
            </a:r>
          </a:p>
        </p:txBody>
      </p:sp>
      <p:sp>
        <p:nvSpPr>
          <p:cNvPr id="10" name="TextBox 10"/>
          <p:cNvSpPr txBox="1"/>
          <p:nvPr/>
        </p:nvSpPr>
        <p:spPr>
          <a:xfrm>
            <a:off x="981931" y="4382993"/>
            <a:ext cx="16324138" cy="2948540"/>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Dựa trên loại của các thực thể dữ liệu và mối quan hệ, đồ thị có thể được xây dựng dưới dạng đồ thị đồng nhất hoặc đồ thị không đồng nhất:</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đồng nhất: chỉ chứa một loại thực thể và một loại quan hệ duy nhất.</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không đồng nhất: chứa nhiều loại thực thể và nhiều loại quan hệ khác nhau.</a:t>
            </a:r>
          </a:p>
          <a:p>
            <a:pPr algn="just">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endParaRPr lang="en-US" sz="2790">
              <a:solidFill>
                <a:srgbClr val="19274F"/>
              </a:solidFill>
              <a:latin typeface="Montaser Arabic"/>
              <a:ea typeface="Montaser Arabic"/>
              <a:cs typeface="Montaser Arabic"/>
              <a:sym typeface="Montaser Arabic"/>
            </a:endParaRPr>
          </a:p>
        </p:txBody>
      </p:sp>
      <p:sp>
        <p:nvSpPr>
          <p:cNvPr id="11" name="TextBox 11"/>
          <p:cNvSpPr txBox="1"/>
          <p:nvPr/>
        </p:nvSpPr>
        <p:spPr>
          <a:xfrm>
            <a:off x="17122325" y="9594565"/>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20</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PIPELINE</a:t>
            </a:r>
          </a:p>
        </p:txBody>
      </p:sp>
      <p:sp>
        <p:nvSpPr>
          <p:cNvPr id="10" name="TextBox 10"/>
          <p:cNvSpPr txBox="1"/>
          <p:nvPr/>
        </p:nvSpPr>
        <p:spPr>
          <a:xfrm>
            <a:off x="981931" y="4618393"/>
            <a:ext cx="16324138" cy="3443840"/>
          </a:xfrm>
          <a:prstGeom prst="rect">
            <a:avLst/>
          </a:prstGeom>
        </p:spPr>
        <p:txBody>
          <a:bodyPr lIns="0" tIns="0" rIns="0" bIns="0" rtlCol="0" anchor="t">
            <a:spAutoFit/>
          </a:bodyPr>
          <a:lstStyle/>
          <a:p>
            <a:pPr algn="just">
              <a:lnSpc>
                <a:spcPts val="3907"/>
              </a:lnSpc>
            </a:pPr>
            <a:r>
              <a:rPr lang="en-US" sz="2790">
                <a:solidFill>
                  <a:srgbClr val="19274F"/>
                </a:solidFill>
                <a:latin typeface="Montaser Arabic"/>
                <a:ea typeface="Montaser Arabic"/>
                <a:cs typeface="Montaser Arabic"/>
                <a:sym typeface="Montaser Arabic"/>
              </a:rPr>
              <a:t>Dựa trên tính sẵn có của dấu thời gian, đồ thị có thể được xây dựng dưới dạng đồ thị tĩnh hoặc đồ thị động:</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tĩnh: có các nút và cạnh cố định.</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động: có các nút và/hoặc cạnh thay đổi theo thời gian.</a:t>
            </a:r>
          </a:p>
          <a:p>
            <a:pPr algn="just">
              <a:lnSpc>
                <a:spcPts val="3907"/>
              </a:lnSpc>
            </a:pPr>
            <a:endParaRPr lang="en-US" sz="2790">
              <a:solidFill>
                <a:srgbClr val="19274F"/>
              </a:solidFill>
              <a:latin typeface="Montaser Arabic"/>
              <a:ea typeface="Montaser Arabic"/>
              <a:cs typeface="Montaser Arabic"/>
              <a:sym typeface="Montaser Arabic"/>
            </a:endParaRPr>
          </a:p>
          <a:p>
            <a:pPr algn="just">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endParaRPr lang="en-US" sz="2790">
              <a:solidFill>
                <a:srgbClr val="19274F"/>
              </a:solidFill>
              <a:latin typeface="Montaser Arabic"/>
              <a:ea typeface="Montaser Arabic"/>
              <a:cs typeface="Montaser Arabic"/>
              <a:sym typeface="Montaser Arabic"/>
            </a:endParaRPr>
          </a:p>
        </p:txBody>
      </p:sp>
      <p:sp>
        <p:nvSpPr>
          <p:cNvPr id="11" name="TextBox 11"/>
          <p:cNvSpPr txBox="1"/>
          <p:nvPr/>
        </p:nvSpPr>
        <p:spPr>
          <a:xfrm>
            <a:off x="17122325" y="9474823"/>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21</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dirty="0"/>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PIPELINE</a:t>
            </a:r>
          </a:p>
        </p:txBody>
      </p:sp>
      <p:sp>
        <p:nvSpPr>
          <p:cNvPr id="10" name="TextBox 10"/>
          <p:cNvSpPr txBox="1"/>
          <p:nvPr/>
        </p:nvSpPr>
        <p:spPr>
          <a:xfrm>
            <a:off x="981931" y="4618393"/>
            <a:ext cx="16324138" cy="3443840"/>
          </a:xfrm>
          <a:prstGeom prst="rect">
            <a:avLst/>
          </a:prstGeom>
        </p:spPr>
        <p:txBody>
          <a:bodyPr lIns="0" tIns="0" rIns="0" bIns="0" rtlCol="0" anchor="t">
            <a:spAutoFit/>
          </a:bodyPr>
          <a:lstStyle/>
          <a:p>
            <a:pPr algn="just">
              <a:lnSpc>
                <a:spcPts val="3907"/>
              </a:lnSpc>
            </a:pPr>
            <a:r>
              <a:rPr lang="en-US" sz="2790">
                <a:solidFill>
                  <a:srgbClr val="19274F"/>
                </a:solidFill>
                <a:latin typeface="Montaser Arabic"/>
                <a:ea typeface="Montaser Arabic"/>
                <a:cs typeface="Montaser Arabic"/>
                <a:sym typeface="Montaser Arabic"/>
              </a:rPr>
              <a:t>Dựa trên tính sẵn có của các thuộc tính của nút và/hoặc cạnh, đồ thị được xây dựng có thể là đồ thị thuần hoặc đồ thị có thuộc tính:</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thuần: chỉ chứa thông tin cấu trúc.</a:t>
            </a:r>
          </a:p>
          <a:p>
            <a:pPr marL="602525" lvl="1" indent="-301262" algn="just">
              <a:lnSpc>
                <a:spcPts val="3907"/>
              </a:lnSpc>
              <a:buFont typeface="Arial"/>
              <a:buChar char="•"/>
            </a:pPr>
            <a:r>
              <a:rPr lang="en-US" sz="2790">
                <a:solidFill>
                  <a:srgbClr val="19274F"/>
                </a:solidFill>
                <a:latin typeface="Montaser Arabic"/>
                <a:ea typeface="Montaser Arabic"/>
                <a:cs typeface="Montaser Arabic"/>
                <a:sym typeface="Montaser Arabic"/>
              </a:rPr>
              <a:t>Đồ thị có thuộc tính: có thêm thông tin thuộc tính trên các nút và/hoặc cạnh.</a:t>
            </a:r>
          </a:p>
          <a:p>
            <a:pPr algn="just">
              <a:lnSpc>
                <a:spcPts val="3907"/>
              </a:lnSpc>
            </a:pPr>
            <a:endParaRPr lang="en-US" sz="2790">
              <a:solidFill>
                <a:srgbClr val="19274F"/>
              </a:solidFill>
              <a:latin typeface="Montaser Arabic"/>
              <a:ea typeface="Montaser Arabic"/>
              <a:cs typeface="Montaser Arabic"/>
              <a:sym typeface="Montaser Arabic"/>
            </a:endParaRPr>
          </a:p>
          <a:p>
            <a:pPr algn="just">
              <a:lnSpc>
                <a:spcPts val="3907"/>
              </a:lnSpc>
            </a:pPr>
            <a:endParaRPr lang="en-US" sz="2790">
              <a:solidFill>
                <a:srgbClr val="19274F"/>
              </a:solidFill>
              <a:latin typeface="Montaser Arabic"/>
              <a:ea typeface="Montaser Arabic"/>
              <a:cs typeface="Montaser Arabic"/>
              <a:sym typeface="Montaser Arabic"/>
            </a:endParaRPr>
          </a:p>
          <a:p>
            <a:pPr algn="l">
              <a:lnSpc>
                <a:spcPts val="3907"/>
              </a:lnSpc>
            </a:pPr>
            <a:endParaRPr lang="en-US" sz="2790">
              <a:solidFill>
                <a:srgbClr val="19274F"/>
              </a:solidFill>
              <a:latin typeface="Montaser Arabic"/>
              <a:ea typeface="Montaser Arabic"/>
              <a:cs typeface="Montaser Arabic"/>
              <a:sym typeface="Montaser Arabic"/>
            </a:endParaRPr>
          </a:p>
        </p:txBody>
      </p:sp>
      <p:sp>
        <p:nvSpPr>
          <p:cNvPr id="11" name="TextBox 11"/>
          <p:cNvSpPr txBox="1"/>
          <p:nvPr/>
        </p:nvSpPr>
        <p:spPr>
          <a:xfrm>
            <a:off x="16963811" y="9474823"/>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22</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PIPELINE</a:t>
            </a:r>
          </a:p>
        </p:txBody>
      </p:sp>
      <p:sp>
        <p:nvSpPr>
          <p:cNvPr id="10" name="TextBox 10"/>
          <p:cNvSpPr txBox="1"/>
          <p:nvPr/>
        </p:nvSpPr>
        <p:spPr>
          <a:xfrm>
            <a:off x="981931" y="4618393"/>
            <a:ext cx="16324138" cy="1957940"/>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Các mạng nơ-ron đồ thị GNN được xây dựng bằng cách xếp chồng bảy loại phép toán cơ bản, bao gồm: hàm tổng hợp nơ-ron AGG(), hàm ánh xạ tuyến tính , hàm ánh xạ phi tuyến tính , hàm perceptron nhiều lớp MLP(), phép nối đặc trưng: CONCAT(), phép hợp nhất đặc trưng theo cơ chế chú ý, hàm đọc kết quả Readout(). </a:t>
            </a:r>
          </a:p>
        </p:txBody>
      </p:sp>
      <p:sp>
        <p:nvSpPr>
          <p:cNvPr id="11" name="TextBox 11"/>
          <p:cNvSpPr txBox="1"/>
          <p:nvPr/>
        </p:nvSpPr>
        <p:spPr>
          <a:xfrm>
            <a:off x="16917042" y="9430511"/>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23</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PIPELINE</a:t>
            </a:r>
          </a:p>
        </p:txBody>
      </p:sp>
      <p:sp>
        <p:nvSpPr>
          <p:cNvPr id="10" name="TextBox 10"/>
          <p:cNvSpPr txBox="1"/>
          <p:nvPr/>
        </p:nvSpPr>
        <p:spPr>
          <a:xfrm>
            <a:off x="981931" y="4618393"/>
            <a:ext cx="16324138" cy="2453240"/>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Các cấp độ biểu diễn đồ thị:</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Cấp độ nút: biểu diễn đặc trưng cho từng nút riêng lẻ.</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Cấp độ cạnh: biểu diễn đặc trưng cho các mối quan hệ giữa các nút (các cạnh).</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Cấp độ đồ thị: : biểu diễn toàn bộ đồ thị.</a:t>
            </a:r>
          </a:p>
          <a:p>
            <a:pPr algn="l">
              <a:lnSpc>
                <a:spcPts val="3907"/>
              </a:lnSpc>
            </a:pPr>
            <a:r>
              <a:rPr lang="en-US" sz="2790">
                <a:solidFill>
                  <a:srgbClr val="19274F"/>
                </a:solidFill>
                <a:latin typeface="Montaser Arabic"/>
                <a:ea typeface="Montaser Arabic"/>
                <a:cs typeface="Montaser Arabic"/>
                <a:sym typeface="Montaser Arabic"/>
              </a:rPr>
              <a:t>.</a:t>
            </a:r>
          </a:p>
        </p:txBody>
      </p:sp>
      <p:sp>
        <p:nvSpPr>
          <p:cNvPr id="11" name="TextBox 11"/>
          <p:cNvSpPr txBox="1"/>
          <p:nvPr/>
        </p:nvSpPr>
        <p:spPr>
          <a:xfrm>
            <a:off x="17092755" y="94869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24</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23975" y="0"/>
            <a:ext cx="18335950" cy="10287000"/>
            <a:chOff x="0" y="0"/>
            <a:chExt cx="24447933" cy="13716000"/>
          </a:xfrm>
        </p:grpSpPr>
        <p:grpSp>
          <p:nvGrpSpPr>
            <p:cNvPr id="3" name="Group 3"/>
            <p:cNvGrpSpPr/>
            <p:nvPr/>
          </p:nvGrpSpPr>
          <p:grpSpPr>
            <a:xfrm>
              <a:off x="0" y="0"/>
              <a:ext cx="24447933" cy="13716000"/>
              <a:chOff x="0" y="0"/>
              <a:chExt cx="6845770" cy="3840676"/>
            </a:xfrm>
          </p:grpSpPr>
          <p:sp>
            <p:nvSpPr>
              <p:cNvPr id="4" name="Freeform 4"/>
              <p:cNvSpPr/>
              <p:nvPr/>
            </p:nvSpPr>
            <p:spPr>
              <a:xfrm>
                <a:off x="0" y="0"/>
                <a:ext cx="6845770" cy="3840676"/>
              </a:xfrm>
              <a:custGeom>
                <a:avLst/>
                <a:gdLst/>
                <a:ahLst/>
                <a:cxnLst/>
                <a:rect l="l" t="t" r="r" b="b"/>
                <a:pathLst>
                  <a:path w="6845770" h="3840676">
                    <a:moveTo>
                      <a:pt x="16281" y="0"/>
                    </a:moveTo>
                    <a:lnTo>
                      <a:pt x="6829489" y="0"/>
                    </a:lnTo>
                    <a:cubicBezTo>
                      <a:pt x="6838480" y="0"/>
                      <a:pt x="6845770" y="7289"/>
                      <a:pt x="6845770" y="16281"/>
                    </a:cubicBezTo>
                    <a:lnTo>
                      <a:pt x="6845770" y="3824394"/>
                    </a:lnTo>
                    <a:cubicBezTo>
                      <a:pt x="6845770" y="3833387"/>
                      <a:pt x="6838480" y="3840676"/>
                      <a:pt x="6829489" y="3840676"/>
                    </a:cubicBezTo>
                    <a:lnTo>
                      <a:pt x="16281" y="3840676"/>
                    </a:lnTo>
                    <a:cubicBezTo>
                      <a:pt x="7289" y="3840676"/>
                      <a:pt x="0" y="3833387"/>
                      <a:pt x="0" y="3824394"/>
                    </a:cubicBezTo>
                    <a:lnTo>
                      <a:pt x="0" y="16281"/>
                    </a:lnTo>
                    <a:cubicBezTo>
                      <a:pt x="0" y="7289"/>
                      <a:pt x="7289" y="0"/>
                      <a:pt x="16281"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6845770" cy="3907351"/>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434337" y="2352286"/>
              <a:ext cx="23579259" cy="11040423"/>
              <a:chOff x="0" y="0"/>
              <a:chExt cx="6602529" cy="3091476"/>
            </a:xfrm>
          </p:grpSpPr>
          <p:sp>
            <p:nvSpPr>
              <p:cNvPr id="7" name="Freeform 7"/>
              <p:cNvSpPr/>
              <p:nvPr/>
            </p:nvSpPr>
            <p:spPr>
              <a:xfrm>
                <a:off x="0" y="0"/>
                <a:ext cx="6602529" cy="3091476"/>
              </a:xfrm>
              <a:custGeom>
                <a:avLst/>
                <a:gdLst/>
                <a:ahLst/>
                <a:cxnLst/>
                <a:rect l="l" t="t" r="r" b="b"/>
                <a:pathLst>
                  <a:path w="6602529" h="3091476">
                    <a:moveTo>
                      <a:pt x="13687" y="0"/>
                    </a:moveTo>
                    <a:lnTo>
                      <a:pt x="6588841" y="0"/>
                    </a:lnTo>
                    <a:cubicBezTo>
                      <a:pt x="6592472" y="0"/>
                      <a:pt x="6595953" y="1442"/>
                      <a:pt x="6598520" y="4009"/>
                    </a:cubicBezTo>
                    <a:cubicBezTo>
                      <a:pt x="6601087" y="6576"/>
                      <a:pt x="6602529" y="10057"/>
                      <a:pt x="6602529" y="13687"/>
                    </a:cubicBezTo>
                    <a:lnTo>
                      <a:pt x="6602529" y="3077789"/>
                    </a:lnTo>
                    <a:cubicBezTo>
                      <a:pt x="6602529" y="3081419"/>
                      <a:pt x="6601087" y="3084900"/>
                      <a:pt x="6598520" y="3087467"/>
                    </a:cubicBezTo>
                    <a:cubicBezTo>
                      <a:pt x="6595953" y="3090034"/>
                      <a:pt x="6592472" y="3091476"/>
                      <a:pt x="6588841" y="3091476"/>
                    </a:cubicBezTo>
                    <a:lnTo>
                      <a:pt x="13687" y="3091476"/>
                    </a:lnTo>
                    <a:cubicBezTo>
                      <a:pt x="10057" y="3091476"/>
                      <a:pt x="6576" y="3090034"/>
                      <a:pt x="4009" y="3087467"/>
                    </a:cubicBezTo>
                    <a:cubicBezTo>
                      <a:pt x="1442" y="3084900"/>
                      <a:pt x="0" y="3081419"/>
                      <a:pt x="0" y="3077789"/>
                    </a:cubicBezTo>
                    <a:lnTo>
                      <a:pt x="0" y="13687"/>
                    </a:lnTo>
                    <a:cubicBezTo>
                      <a:pt x="0" y="10057"/>
                      <a:pt x="1442" y="6576"/>
                      <a:pt x="4009" y="4009"/>
                    </a:cubicBezTo>
                    <a:cubicBezTo>
                      <a:pt x="6576" y="1442"/>
                      <a:pt x="10057" y="0"/>
                      <a:pt x="13687" y="0"/>
                    </a:cubicBezTo>
                    <a:close/>
                  </a:path>
                </a:pathLst>
              </a:custGeom>
              <a:solidFill>
                <a:srgbClr val="FFFFFF"/>
              </a:solidFill>
              <a:ln w="47625" cap="rnd">
                <a:solidFill>
                  <a:srgbClr val="19274F"/>
                </a:solidFill>
                <a:prstDash val="solid"/>
                <a:round/>
              </a:ln>
            </p:spPr>
            <p:txBody>
              <a:bodyPr/>
              <a:lstStyle/>
              <a:p>
                <a:endParaRPr lang="en-US"/>
              </a:p>
            </p:txBody>
          </p:sp>
          <p:sp>
            <p:nvSpPr>
              <p:cNvPr id="8" name="TextBox 8"/>
              <p:cNvSpPr txBox="1"/>
              <p:nvPr/>
            </p:nvSpPr>
            <p:spPr>
              <a:xfrm>
                <a:off x="0" y="-66675"/>
                <a:ext cx="6602529" cy="3158151"/>
              </a:xfrm>
              <a:prstGeom prst="rect">
                <a:avLst/>
              </a:prstGeom>
            </p:spPr>
            <p:txBody>
              <a:bodyPr lIns="46656" tIns="46656" rIns="46656" bIns="46656" rtlCol="0" anchor="ctr"/>
              <a:lstStyle/>
              <a:p>
                <a:pPr algn="ctr">
                  <a:lnSpc>
                    <a:spcPts val="2519"/>
                  </a:lnSpc>
                </a:pPr>
                <a:endParaRPr/>
              </a:p>
            </p:txBody>
          </p:sp>
        </p:grpSp>
      </p:grpSp>
      <p:sp>
        <p:nvSpPr>
          <p:cNvPr id="9" name="TextBox 9"/>
          <p:cNvSpPr txBox="1"/>
          <p:nvPr/>
        </p:nvSpPr>
        <p:spPr>
          <a:xfrm>
            <a:off x="575288" y="305157"/>
            <a:ext cx="16684012" cy="627786"/>
          </a:xfrm>
          <a:prstGeom prst="rect">
            <a:avLst/>
          </a:prstGeom>
        </p:spPr>
        <p:txBody>
          <a:bodyPr lIns="0" tIns="0" rIns="0" bIns="0" rtlCol="0" anchor="t">
            <a:spAutoFit/>
          </a:bodyPr>
          <a:lstStyle/>
          <a:p>
            <a:pPr marL="0" lvl="0" indent="0" algn="ctr">
              <a:lnSpc>
                <a:spcPts val="4875"/>
              </a:lnSpc>
              <a:spcBef>
                <a:spcPct val="0"/>
              </a:spcBef>
            </a:pPr>
            <a:r>
              <a:rPr lang="en-US" sz="4431" b="1">
                <a:solidFill>
                  <a:srgbClr val="19274F"/>
                </a:solidFill>
                <a:latin typeface="Montaser Arabic Bold"/>
                <a:ea typeface="Montaser Arabic Bold"/>
                <a:cs typeface="Montaser Arabic Bold"/>
                <a:sym typeface="Montaser Arabic Bold"/>
              </a:rPr>
              <a:t>DỰ ĐOÁN</a:t>
            </a:r>
          </a:p>
        </p:txBody>
      </p:sp>
      <p:sp>
        <p:nvSpPr>
          <p:cNvPr id="10" name="TextBox 10"/>
          <p:cNvSpPr txBox="1"/>
          <p:nvPr/>
        </p:nvSpPr>
        <p:spPr>
          <a:xfrm>
            <a:off x="1142279" y="3799132"/>
            <a:ext cx="16324138" cy="1462640"/>
          </a:xfrm>
          <a:prstGeom prst="rect">
            <a:avLst/>
          </a:prstGeom>
        </p:spPr>
        <p:txBody>
          <a:bodyPr lIns="0" tIns="0" rIns="0" bIns="0" rtlCol="0" anchor="t">
            <a:spAutoFit/>
          </a:bodyPr>
          <a:lstStyle/>
          <a:p>
            <a:pPr algn="l">
              <a:lnSpc>
                <a:spcPts val="3907"/>
              </a:lnSpc>
            </a:pPr>
            <a:r>
              <a:rPr lang="en-US" sz="2790">
                <a:solidFill>
                  <a:srgbClr val="19274F"/>
                </a:solidFill>
                <a:latin typeface="Montaser Arabic"/>
                <a:ea typeface="Montaser Arabic"/>
                <a:cs typeface="Montaser Arabic"/>
                <a:sym typeface="Montaser Arabic"/>
              </a:rPr>
              <a:t>Tùy thuộc vào nhiệm vụ và nhãn mục tiêu, có hai loại dự đoán:  </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Phân loại: sử dụng khi có đủ dữ liệu bất thường đã gắn nhãn.</a:t>
            </a:r>
          </a:p>
          <a:p>
            <a:pPr marL="602525" lvl="1" indent="-301262" algn="l">
              <a:lnSpc>
                <a:spcPts val="3907"/>
              </a:lnSpc>
              <a:buFont typeface="Arial"/>
              <a:buChar char="•"/>
            </a:pPr>
            <a:r>
              <a:rPr lang="en-US" sz="2790">
                <a:solidFill>
                  <a:srgbClr val="19274F"/>
                </a:solidFill>
                <a:latin typeface="Montaser Arabic"/>
                <a:ea typeface="Montaser Arabic"/>
                <a:cs typeface="Montaser Arabic"/>
                <a:sym typeface="Montaser Arabic"/>
              </a:rPr>
              <a:t>So khớp: sử dụng khi dữ liệu bất thường rất ít hoặc không có.</a:t>
            </a:r>
          </a:p>
        </p:txBody>
      </p:sp>
      <p:sp>
        <p:nvSpPr>
          <p:cNvPr id="11" name="TextBox 11"/>
          <p:cNvSpPr txBox="1"/>
          <p:nvPr/>
        </p:nvSpPr>
        <p:spPr>
          <a:xfrm>
            <a:off x="17092755" y="9626097"/>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25</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4028054" y="3559902"/>
            <a:ext cx="10789416" cy="3188131"/>
            <a:chOff x="0" y="0"/>
            <a:chExt cx="3939531" cy="1164080"/>
          </a:xfrm>
        </p:grpSpPr>
        <p:sp>
          <p:nvSpPr>
            <p:cNvPr id="3" name="Freeform 3"/>
            <p:cNvSpPr/>
            <p:nvPr/>
          </p:nvSpPr>
          <p:spPr>
            <a:xfrm>
              <a:off x="0" y="0"/>
              <a:ext cx="3939531" cy="1164080"/>
            </a:xfrm>
            <a:custGeom>
              <a:avLst/>
              <a:gdLst/>
              <a:ahLst/>
              <a:cxnLst/>
              <a:rect l="l" t="t" r="r" b="b"/>
              <a:pathLst>
                <a:path w="3939531" h="1164080">
                  <a:moveTo>
                    <a:pt x="26549" y="0"/>
                  </a:moveTo>
                  <a:lnTo>
                    <a:pt x="3912982" y="0"/>
                  </a:lnTo>
                  <a:cubicBezTo>
                    <a:pt x="3927645" y="0"/>
                    <a:pt x="3939531" y="11887"/>
                    <a:pt x="3939531" y="26549"/>
                  </a:cubicBezTo>
                  <a:lnTo>
                    <a:pt x="3939531" y="1137531"/>
                  </a:lnTo>
                  <a:cubicBezTo>
                    <a:pt x="3939531" y="1152194"/>
                    <a:pt x="3927645" y="1164080"/>
                    <a:pt x="3912982" y="1164080"/>
                  </a:cubicBezTo>
                  <a:lnTo>
                    <a:pt x="26549" y="1164080"/>
                  </a:lnTo>
                  <a:cubicBezTo>
                    <a:pt x="11887" y="1164080"/>
                    <a:pt x="0" y="1152194"/>
                    <a:pt x="0" y="1137531"/>
                  </a:cubicBezTo>
                  <a:lnTo>
                    <a:pt x="0" y="26549"/>
                  </a:lnTo>
                  <a:cubicBezTo>
                    <a:pt x="0" y="11887"/>
                    <a:pt x="11887" y="0"/>
                    <a:pt x="26549" y="0"/>
                  </a:cubicBezTo>
                  <a:close/>
                </a:path>
              </a:pathLst>
            </a:custGeom>
            <a:solidFill>
              <a:srgbClr val="FFD33C"/>
            </a:solidFill>
            <a:ln cap="rnd">
              <a:noFill/>
              <a:prstDash val="solid"/>
              <a:round/>
            </a:ln>
          </p:spPr>
          <p:txBody>
            <a:bodyPr/>
            <a:lstStyle/>
            <a:p>
              <a:endParaRPr lang="en-US"/>
            </a:p>
          </p:txBody>
        </p:sp>
        <p:sp>
          <p:nvSpPr>
            <p:cNvPr id="4" name="TextBox 4"/>
            <p:cNvSpPr txBox="1"/>
            <p:nvPr/>
          </p:nvSpPr>
          <p:spPr>
            <a:xfrm>
              <a:off x="0" y="-66675"/>
              <a:ext cx="3939531" cy="1230755"/>
            </a:xfrm>
            <a:prstGeom prst="rect">
              <a:avLst/>
            </a:prstGeom>
          </p:spPr>
          <p:txBody>
            <a:bodyPr lIns="49719" tIns="49719" rIns="49719" bIns="49719" rtlCol="0" anchor="ctr"/>
            <a:lstStyle/>
            <a:p>
              <a:pPr marL="0" lvl="0" indent="0" algn="ctr">
                <a:lnSpc>
                  <a:spcPts val="2519"/>
                </a:lnSpc>
                <a:spcBef>
                  <a:spcPct val="0"/>
                </a:spcBef>
              </a:pPr>
              <a:endParaRPr/>
            </a:p>
          </p:txBody>
        </p:sp>
      </p:grpSp>
      <p:sp>
        <p:nvSpPr>
          <p:cNvPr id="5" name="TextBox 5"/>
          <p:cNvSpPr txBox="1"/>
          <p:nvPr/>
        </p:nvSpPr>
        <p:spPr>
          <a:xfrm>
            <a:off x="2485075" y="4724400"/>
            <a:ext cx="14021403" cy="87630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Stinger Fit Bold"/>
                <a:ea typeface="Stinger Fit Bold"/>
                <a:cs typeface="Stinger Fit Bold"/>
                <a:sym typeface="Stinger Fit Bold"/>
              </a:rPr>
              <a:t>Graph Attention Network </a:t>
            </a:r>
          </a:p>
        </p:txBody>
      </p:sp>
      <p:sp>
        <p:nvSpPr>
          <p:cNvPr id="7" name="TextBox 6"/>
          <p:cNvSpPr txBox="1"/>
          <p:nvPr/>
        </p:nvSpPr>
        <p:spPr>
          <a:xfrm>
            <a:off x="17145000" y="96393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26</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205287" y="0"/>
            <a:ext cx="16230600" cy="1597687"/>
            <a:chOff x="0" y="0"/>
            <a:chExt cx="21640800" cy="2130249"/>
          </a:xfrm>
        </p:grpSpPr>
        <p:grpSp>
          <p:nvGrpSpPr>
            <p:cNvPr id="3" name="Group 3"/>
            <p:cNvGrpSpPr/>
            <p:nvPr/>
          </p:nvGrpSpPr>
          <p:grpSpPr>
            <a:xfrm>
              <a:off x="0" y="0"/>
              <a:ext cx="21640800" cy="2130249"/>
              <a:chOff x="0" y="0"/>
              <a:chExt cx="6364098" cy="626461"/>
            </a:xfrm>
          </p:grpSpPr>
          <p:sp>
            <p:nvSpPr>
              <p:cNvPr id="4" name="Freeform 4"/>
              <p:cNvSpPr/>
              <p:nvPr/>
            </p:nvSpPr>
            <p:spPr>
              <a:xfrm>
                <a:off x="0" y="0"/>
                <a:ext cx="6364098" cy="626461"/>
              </a:xfrm>
              <a:custGeom>
                <a:avLst/>
                <a:gdLst/>
                <a:ahLst/>
                <a:cxnLst/>
                <a:rect l="l" t="t" r="r" b="b"/>
                <a:pathLst>
                  <a:path w="6364098" h="626461">
                    <a:moveTo>
                      <a:pt x="17513" y="0"/>
                    </a:moveTo>
                    <a:lnTo>
                      <a:pt x="6346585" y="0"/>
                    </a:lnTo>
                    <a:cubicBezTo>
                      <a:pt x="6356257" y="0"/>
                      <a:pt x="6364098" y="7841"/>
                      <a:pt x="6364098" y="17513"/>
                    </a:cubicBezTo>
                    <a:lnTo>
                      <a:pt x="6364098" y="608947"/>
                    </a:lnTo>
                    <a:cubicBezTo>
                      <a:pt x="6364098" y="618620"/>
                      <a:pt x="6356257" y="626461"/>
                      <a:pt x="6346585" y="626461"/>
                    </a:cubicBezTo>
                    <a:lnTo>
                      <a:pt x="17513" y="626461"/>
                    </a:lnTo>
                    <a:cubicBezTo>
                      <a:pt x="7841" y="626461"/>
                      <a:pt x="0" y="618620"/>
                      <a:pt x="0" y="608947"/>
                    </a:cubicBezTo>
                    <a:lnTo>
                      <a:pt x="0" y="17513"/>
                    </a:lnTo>
                    <a:cubicBezTo>
                      <a:pt x="0" y="7841"/>
                      <a:pt x="7841" y="0"/>
                      <a:pt x="17513"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66675"/>
                <a:ext cx="6364098" cy="693136"/>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182906" y="183637"/>
              <a:ext cx="21274988" cy="1738375"/>
              <a:chOff x="0" y="0"/>
              <a:chExt cx="6256521" cy="511219"/>
            </a:xfrm>
          </p:grpSpPr>
          <p:sp>
            <p:nvSpPr>
              <p:cNvPr id="7" name="Freeform 7"/>
              <p:cNvSpPr/>
              <p:nvPr/>
            </p:nvSpPr>
            <p:spPr>
              <a:xfrm>
                <a:off x="0" y="0"/>
                <a:ext cx="6256521" cy="511219"/>
              </a:xfrm>
              <a:custGeom>
                <a:avLst/>
                <a:gdLst/>
                <a:ahLst/>
                <a:cxnLst/>
                <a:rect l="l" t="t" r="r" b="b"/>
                <a:pathLst>
                  <a:path w="6256521" h="511219">
                    <a:moveTo>
                      <a:pt x="14444" y="0"/>
                    </a:moveTo>
                    <a:lnTo>
                      <a:pt x="6242077" y="0"/>
                    </a:lnTo>
                    <a:cubicBezTo>
                      <a:pt x="6250054" y="0"/>
                      <a:pt x="6256521" y="6467"/>
                      <a:pt x="6256521" y="14444"/>
                    </a:cubicBezTo>
                    <a:lnTo>
                      <a:pt x="6256521" y="496775"/>
                    </a:lnTo>
                    <a:cubicBezTo>
                      <a:pt x="6256521" y="504752"/>
                      <a:pt x="6250054" y="511219"/>
                      <a:pt x="6242077" y="511219"/>
                    </a:cubicBezTo>
                    <a:lnTo>
                      <a:pt x="14444" y="511219"/>
                    </a:lnTo>
                    <a:cubicBezTo>
                      <a:pt x="10613" y="511219"/>
                      <a:pt x="6939" y="509697"/>
                      <a:pt x="4231" y="506988"/>
                    </a:cubicBezTo>
                    <a:cubicBezTo>
                      <a:pt x="1522" y="504280"/>
                      <a:pt x="0" y="500606"/>
                      <a:pt x="0" y="496775"/>
                    </a:cubicBezTo>
                    <a:lnTo>
                      <a:pt x="0" y="14444"/>
                    </a:lnTo>
                    <a:cubicBezTo>
                      <a:pt x="0" y="6467"/>
                      <a:pt x="6467" y="0"/>
                      <a:pt x="14444" y="0"/>
                    </a:cubicBezTo>
                    <a:close/>
                  </a:path>
                </a:pathLst>
              </a:custGeom>
              <a:solidFill>
                <a:srgbClr val="BCBEFA"/>
              </a:solidFill>
              <a:ln w="47625" cap="rnd">
                <a:solidFill>
                  <a:srgbClr val="1A1E2D"/>
                </a:solidFill>
                <a:prstDash val="lgDash"/>
                <a:round/>
              </a:ln>
            </p:spPr>
            <p:txBody>
              <a:bodyPr/>
              <a:lstStyle/>
              <a:p>
                <a:endParaRPr lang="en-US"/>
              </a:p>
            </p:txBody>
          </p:sp>
          <p:sp>
            <p:nvSpPr>
              <p:cNvPr id="8" name="TextBox 8"/>
              <p:cNvSpPr txBox="1"/>
              <p:nvPr/>
            </p:nvSpPr>
            <p:spPr>
              <a:xfrm>
                <a:off x="0" y="-66675"/>
                <a:ext cx="6256521" cy="577894"/>
              </a:xfrm>
              <a:prstGeom prst="rect">
                <a:avLst/>
              </a:prstGeom>
            </p:spPr>
            <p:txBody>
              <a:bodyPr lIns="46656" tIns="46656" rIns="46656" bIns="46656" rtlCol="0" anchor="ctr"/>
              <a:lstStyle/>
              <a:p>
                <a:pPr marL="0" lvl="0" indent="0" algn="ctr">
                  <a:lnSpc>
                    <a:spcPts val="2519"/>
                  </a:lnSpc>
                  <a:spcBef>
                    <a:spcPct val="0"/>
                  </a:spcBef>
                </a:pPr>
                <a:endParaRPr/>
              </a:p>
            </p:txBody>
          </p:sp>
        </p:grpSp>
        <p:sp>
          <p:nvSpPr>
            <p:cNvPr id="9" name="TextBox 9"/>
            <p:cNvSpPr txBox="1"/>
            <p:nvPr/>
          </p:nvSpPr>
          <p:spPr>
            <a:xfrm>
              <a:off x="1672038" y="380938"/>
              <a:ext cx="18296724" cy="1084647"/>
            </a:xfrm>
            <a:prstGeom prst="rect">
              <a:avLst/>
            </a:prstGeom>
          </p:spPr>
          <p:txBody>
            <a:bodyPr lIns="0" tIns="0" rIns="0" bIns="0" rtlCol="0" anchor="t">
              <a:spAutoFit/>
            </a:bodyPr>
            <a:lstStyle/>
            <a:p>
              <a:pPr marL="0" lvl="0" indent="0" algn="ctr">
                <a:lnSpc>
                  <a:spcPts val="6109"/>
                </a:lnSpc>
                <a:spcBef>
                  <a:spcPct val="0"/>
                </a:spcBef>
              </a:pPr>
              <a:r>
                <a:rPr lang="en-US" sz="5553" b="1">
                  <a:solidFill>
                    <a:srgbClr val="19274F"/>
                  </a:solidFill>
                  <a:latin typeface="Montaser Arabic Bold"/>
                  <a:ea typeface="Montaser Arabic Bold"/>
                  <a:cs typeface="Montaser Arabic Bold"/>
                  <a:sym typeface="Montaser Arabic Bold"/>
                </a:rPr>
                <a:t>TỔNG QUAN</a:t>
              </a:r>
            </a:p>
          </p:txBody>
        </p:sp>
      </p:grpSp>
      <p:sp>
        <p:nvSpPr>
          <p:cNvPr id="10" name="Freeform 10"/>
          <p:cNvSpPr/>
          <p:nvPr/>
        </p:nvSpPr>
        <p:spPr>
          <a:xfrm rot="-774254" flipV="1">
            <a:off x="684375" y="2428902"/>
            <a:ext cx="8242634" cy="7061190"/>
          </a:xfrm>
          <a:custGeom>
            <a:avLst/>
            <a:gdLst/>
            <a:ahLst/>
            <a:cxnLst/>
            <a:rect l="l" t="t" r="r" b="b"/>
            <a:pathLst>
              <a:path w="8242634" h="7061190">
                <a:moveTo>
                  <a:pt x="0" y="7061190"/>
                </a:moveTo>
                <a:lnTo>
                  <a:pt x="8242635" y="7061190"/>
                </a:lnTo>
                <a:lnTo>
                  <a:pt x="8242635" y="0"/>
                </a:lnTo>
                <a:lnTo>
                  <a:pt x="0" y="0"/>
                </a:lnTo>
                <a:lnTo>
                  <a:pt x="0" y="706119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Freeform 11"/>
          <p:cNvSpPr/>
          <p:nvPr/>
        </p:nvSpPr>
        <p:spPr>
          <a:xfrm>
            <a:off x="9320587" y="3049031"/>
            <a:ext cx="8199732" cy="5820933"/>
          </a:xfrm>
          <a:custGeom>
            <a:avLst/>
            <a:gdLst/>
            <a:ahLst/>
            <a:cxnLst/>
            <a:rect l="l" t="t" r="r" b="b"/>
            <a:pathLst>
              <a:path w="8199732" h="5820933">
                <a:moveTo>
                  <a:pt x="0" y="0"/>
                </a:moveTo>
                <a:lnTo>
                  <a:pt x="8199732" y="0"/>
                </a:lnTo>
                <a:lnTo>
                  <a:pt x="8199732" y="5820933"/>
                </a:lnTo>
                <a:lnTo>
                  <a:pt x="0" y="5820933"/>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2363425" y="4275477"/>
            <a:ext cx="5533558" cy="3329940"/>
          </a:xfrm>
          <a:prstGeom prst="rect">
            <a:avLst/>
          </a:prstGeom>
        </p:spPr>
        <p:txBody>
          <a:bodyPr lIns="0" tIns="0" rIns="0" bIns="0" rtlCol="0" anchor="t">
            <a:spAutoFit/>
          </a:bodyPr>
          <a:lstStyle/>
          <a:p>
            <a:pPr algn="ctr">
              <a:lnSpc>
                <a:spcPts val="3360"/>
              </a:lnSpc>
            </a:pPr>
            <a:r>
              <a:rPr lang="en-US" sz="2400">
                <a:solidFill>
                  <a:srgbClr val="5F3925"/>
                </a:solidFill>
                <a:latin typeface="Montaser Arabic"/>
                <a:ea typeface="Montaser Arabic"/>
                <a:cs typeface="Montaser Arabic"/>
                <a:sym typeface="Montaser Arabic"/>
              </a:rPr>
              <a:t>GAT: một biến thể của GNN, có khả năng tự động học và điều chỉnh trọng số của các nút lân cận dựa trên tầm quan trọng của chúng. Điều này giúp tập trung vào các nút và cạnh quan trọng trong quá trình học, tối ưu cho việc phát hiện các giao dịch có xu hướng bất thường</a:t>
            </a:r>
          </a:p>
        </p:txBody>
      </p:sp>
      <p:sp>
        <p:nvSpPr>
          <p:cNvPr id="14" name="TextBox 13"/>
          <p:cNvSpPr txBox="1"/>
          <p:nvPr/>
        </p:nvSpPr>
        <p:spPr>
          <a:xfrm>
            <a:off x="16956450" y="9774192"/>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27</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6315241" cy="3202094"/>
          </a:xfrm>
        </p:grpSpPr>
        <p:sp>
          <p:nvSpPr>
            <p:cNvPr id="3" name="Freeform 3"/>
            <p:cNvSpPr/>
            <p:nvPr/>
          </p:nvSpPr>
          <p:spPr>
            <a:xfrm>
              <a:off x="0" y="0"/>
              <a:ext cx="6315241" cy="3202094"/>
            </a:xfrm>
            <a:custGeom>
              <a:avLst/>
              <a:gdLst/>
              <a:ahLst/>
              <a:cxnLst/>
              <a:rect l="l" t="t" r="r" b="b"/>
              <a:pathLst>
                <a:path w="6315241" h="3202094">
                  <a:moveTo>
                    <a:pt x="17649" y="0"/>
                  </a:moveTo>
                  <a:lnTo>
                    <a:pt x="6297592" y="0"/>
                  </a:lnTo>
                  <a:cubicBezTo>
                    <a:pt x="6302273" y="0"/>
                    <a:pt x="6306762" y="1859"/>
                    <a:pt x="6310072" y="5169"/>
                  </a:cubicBezTo>
                  <a:cubicBezTo>
                    <a:pt x="6313382" y="8479"/>
                    <a:pt x="6315241" y="12968"/>
                    <a:pt x="6315241" y="17649"/>
                  </a:cubicBezTo>
                  <a:lnTo>
                    <a:pt x="6315241" y="3184445"/>
                  </a:lnTo>
                  <a:cubicBezTo>
                    <a:pt x="6315241" y="3194192"/>
                    <a:pt x="6307340" y="3202094"/>
                    <a:pt x="6297592" y="3202094"/>
                  </a:cubicBezTo>
                  <a:lnTo>
                    <a:pt x="17649" y="3202094"/>
                  </a:lnTo>
                  <a:cubicBezTo>
                    <a:pt x="12968" y="3202094"/>
                    <a:pt x="8479" y="3200235"/>
                    <a:pt x="5169" y="3196925"/>
                  </a:cubicBezTo>
                  <a:cubicBezTo>
                    <a:pt x="1859" y="3193615"/>
                    <a:pt x="0" y="3189126"/>
                    <a:pt x="0" y="3184445"/>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4" name="TextBox 4"/>
            <p:cNvSpPr txBox="1"/>
            <p:nvPr/>
          </p:nvSpPr>
          <p:spPr>
            <a:xfrm>
              <a:off x="0" y="-66675"/>
              <a:ext cx="6315241" cy="3268769"/>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5" name="Group 5"/>
          <p:cNvGrpSpPr/>
          <p:nvPr/>
        </p:nvGrpSpPr>
        <p:grpSpPr>
          <a:xfrm>
            <a:off x="1350619" y="1361887"/>
            <a:ext cx="7767550" cy="7563225"/>
            <a:chOff x="0" y="0"/>
            <a:chExt cx="3022313" cy="2942811"/>
          </a:xfrm>
        </p:grpSpPr>
        <p:sp>
          <p:nvSpPr>
            <p:cNvPr id="6" name="Freeform 6"/>
            <p:cNvSpPr/>
            <p:nvPr/>
          </p:nvSpPr>
          <p:spPr>
            <a:xfrm>
              <a:off x="0" y="0"/>
              <a:ext cx="3022313" cy="2942811"/>
            </a:xfrm>
            <a:custGeom>
              <a:avLst/>
              <a:gdLst/>
              <a:ahLst/>
              <a:cxnLst/>
              <a:rect l="l" t="t" r="r" b="b"/>
              <a:pathLst>
                <a:path w="3022313" h="2942811">
                  <a:moveTo>
                    <a:pt x="29901" y="0"/>
                  </a:moveTo>
                  <a:lnTo>
                    <a:pt x="2992412" y="0"/>
                  </a:lnTo>
                  <a:cubicBezTo>
                    <a:pt x="3000342" y="0"/>
                    <a:pt x="3007947" y="3150"/>
                    <a:pt x="3013555" y="8758"/>
                  </a:cubicBezTo>
                  <a:cubicBezTo>
                    <a:pt x="3019163" y="14365"/>
                    <a:pt x="3022313" y="21971"/>
                    <a:pt x="3022313" y="29901"/>
                  </a:cubicBezTo>
                  <a:lnTo>
                    <a:pt x="3022313" y="2912910"/>
                  </a:lnTo>
                  <a:cubicBezTo>
                    <a:pt x="3022313" y="2920841"/>
                    <a:pt x="3019163" y="2928446"/>
                    <a:pt x="3013555" y="2934053"/>
                  </a:cubicBezTo>
                  <a:cubicBezTo>
                    <a:pt x="3007947" y="2939661"/>
                    <a:pt x="3000342" y="2942811"/>
                    <a:pt x="2992412" y="2942811"/>
                  </a:cubicBezTo>
                  <a:lnTo>
                    <a:pt x="29901" y="2942811"/>
                  </a:lnTo>
                  <a:cubicBezTo>
                    <a:pt x="21971" y="2942811"/>
                    <a:pt x="14365" y="2939661"/>
                    <a:pt x="8758" y="2934053"/>
                  </a:cubicBezTo>
                  <a:cubicBezTo>
                    <a:pt x="3150" y="2928446"/>
                    <a:pt x="0" y="2920841"/>
                    <a:pt x="0" y="2912910"/>
                  </a:cubicBezTo>
                  <a:lnTo>
                    <a:pt x="0" y="29901"/>
                  </a:lnTo>
                  <a:cubicBezTo>
                    <a:pt x="0" y="21971"/>
                    <a:pt x="3150" y="14365"/>
                    <a:pt x="8758" y="8758"/>
                  </a:cubicBezTo>
                  <a:cubicBezTo>
                    <a:pt x="14365" y="3150"/>
                    <a:pt x="21971" y="0"/>
                    <a:pt x="29901" y="0"/>
                  </a:cubicBezTo>
                  <a:close/>
                </a:path>
              </a:pathLst>
            </a:custGeom>
            <a:solidFill>
              <a:srgbClr val="FF9DC6"/>
            </a:solidFill>
            <a:ln w="47625" cap="rnd">
              <a:solidFill>
                <a:srgbClr val="FFFFFF"/>
              </a:solidFill>
              <a:prstDash val="solid"/>
              <a:round/>
            </a:ln>
          </p:spPr>
          <p:txBody>
            <a:bodyPr/>
            <a:lstStyle/>
            <a:p>
              <a:endParaRPr lang="en-US"/>
            </a:p>
          </p:txBody>
        </p:sp>
        <p:sp>
          <p:nvSpPr>
            <p:cNvPr id="7" name="TextBox 7"/>
            <p:cNvSpPr txBox="1"/>
            <p:nvPr/>
          </p:nvSpPr>
          <p:spPr>
            <a:xfrm>
              <a:off x="0" y="-66675"/>
              <a:ext cx="3022313" cy="3009486"/>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8" name="Group 8"/>
          <p:cNvGrpSpPr/>
          <p:nvPr/>
        </p:nvGrpSpPr>
        <p:grpSpPr>
          <a:xfrm>
            <a:off x="9498504" y="1361887"/>
            <a:ext cx="7438878" cy="7563225"/>
            <a:chOff x="0" y="0"/>
            <a:chExt cx="2894428" cy="2942811"/>
          </a:xfrm>
        </p:grpSpPr>
        <p:sp>
          <p:nvSpPr>
            <p:cNvPr id="9" name="Freeform 9"/>
            <p:cNvSpPr/>
            <p:nvPr/>
          </p:nvSpPr>
          <p:spPr>
            <a:xfrm>
              <a:off x="0" y="0"/>
              <a:ext cx="2894428" cy="2942811"/>
            </a:xfrm>
            <a:custGeom>
              <a:avLst/>
              <a:gdLst/>
              <a:ahLst/>
              <a:cxnLst/>
              <a:rect l="l" t="t" r="r" b="b"/>
              <a:pathLst>
                <a:path w="2894428" h="2942811">
                  <a:moveTo>
                    <a:pt x="31222" y="0"/>
                  </a:moveTo>
                  <a:lnTo>
                    <a:pt x="2863206" y="0"/>
                  </a:lnTo>
                  <a:cubicBezTo>
                    <a:pt x="2871487" y="0"/>
                    <a:pt x="2879428" y="3289"/>
                    <a:pt x="2885283" y="9145"/>
                  </a:cubicBezTo>
                  <a:cubicBezTo>
                    <a:pt x="2891139" y="15000"/>
                    <a:pt x="2894428" y="22942"/>
                    <a:pt x="2894428" y="31222"/>
                  </a:cubicBezTo>
                  <a:lnTo>
                    <a:pt x="2894428" y="2911589"/>
                  </a:lnTo>
                  <a:cubicBezTo>
                    <a:pt x="2894428" y="2919870"/>
                    <a:pt x="2891139" y="2927811"/>
                    <a:pt x="2885283" y="2933666"/>
                  </a:cubicBezTo>
                  <a:cubicBezTo>
                    <a:pt x="2879428" y="2939522"/>
                    <a:pt x="2871487" y="2942811"/>
                    <a:pt x="2863206" y="2942811"/>
                  </a:cubicBezTo>
                  <a:lnTo>
                    <a:pt x="31222" y="2942811"/>
                  </a:lnTo>
                  <a:cubicBezTo>
                    <a:pt x="22942" y="2942811"/>
                    <a:pt x="15000" y="2939522"/>
                    <a:pt x="9145" y="2933666"/>
                  </a:cubicBezTo>
                  <a:cubicBezTo>
                    <a:pt x="3289" y="2927811"/>
                    <a:pt x="0" y="2919870"/>
                    <a:pt x="0" y="2911589"/>
                  </a:cubicBezTo>
                  <a:lnTo>
                    <a:pt x="0" y="31222"/>
                  </a:lnTo>
                  <a:cubicBezTo>
                    <a:pt x="0" y="22942"/>
                    <a:pt x="3289" y="15000"/>
                    <a:pt x="9145" y="9145"/>
                  </a:cubicBezTo>
                  <a:cubicBezTo>
                    <a:pt x="15000" y="3289"/>
                    <a:pt x="22942" y="0"/>
                    <a:pt x="31222" y="0"/>
                  </a:cubicBezTo>
                  <a:close/>
                </a:path>
              </a:pathLst>
            </a:custGeom>
            <a:solidFill>
              <a:srgbClr val="FFFFFF"/>
            </a:solidFill>
            <a:ln w="47625" cap="rnd">
              <a:solidFill>
                <a:srgbClr val="19274F"/>
              </a:solidFill>
              <a:prstDash val="lgDash"/>
              <a:round/>
            </a:ln>
          </p:spPr>
          <p:txBody>
            <a:bodyPr/>
            <a:lstStyle/>
            <a:p>
              <a:endParaRPr lang="en-US"/>
            </a:p>
          </p:txBody>
        </p:sp>
        <p:sp>
          <p:nvSpPr>
            <p:cNvPr id="10" name="TextBox 10"/>
            <p:cNvSpPr txBox="1"/>
            <p:nvPr/>
          </p:nvSpPr>
          <p:spPr>
            <a:xfrm>
              <a:off x="0" y="-66675"/>
              <a:ext cx="2894428" cy="3009486"/>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1" name="TextBox 11"/>
          <p:cNvSpPr txBox="1"/>
          <p:nvPr/>
        </p:nvSpPr>
        <p:spPr>
          <a:xfrm>
            <a:off x="1711725" y="2382808"/>
            <a:ext cx="7045337" cy="5597583"/>
          </a:xfrm>
          <a:prstGeom prst="rect">
            <a:avLst/>
          </a:prstGeom>
        </p:spPr>
        <p:txBody>
          <a:bodyPr lIns="0" tIns="0" rIns="0" bIns="0" rtlCol="0" anchor="t">
            <a:spAutoFit/>
          </a:bodyPr>
          <a:lstStyle/>
          <a:p>
            <a:pPr marL="0" lvl="0" indent="0" algn="ctr">
              <a:lnSpc>
                <a:spcPts val="8805"/>
              </a:lnSpc>
              <a:spcBef>
                <a:spcPct val="0"/>
              </a:spcBef>
            </a:pPr>
            <a:r>
              <a:rPr lang="en-US" sz="8004" b="1">
                <a:solidFill>
                  <a:srgbClr val="19274F"/>
                </a:solidFill>
                <a:latin typeface="Montaser Arabic Bold"/>
                <a:ea typeface="Montaser Arabic Bold"/>
                <a:cs typeface="Montaser Arabic Bold"/>
                <a:sym typeface="Montaser Arabic Bold"/>
              </a:rPr>
              <a:t>CHI TIẾT VỀ GRAPH ATTENTION NETWORKS (GAT)</a:t>
            </a:r>
          </a:p>
        </p:txBody>
      </p:sp>
      <p:sp>
        <p:nvSpPr>
          <p:cNvPr id="12" name="Freeform 12"/>
          <p:cNvSpPr/>
          <p:nvPr/>
        </p:nvSpPr>
        <p:spPr>
          <a:xfrm>
            <a:off x="9721321" y="2735202"/>
            <a:ext cx="6993243" cy="4816596"/>
          </a:xfrm>
          <a:custGeom>
            <a:avLst/>
            <a:gdLst/>
            <a:ahLst/>
            <a:cxnLst/>
            <a:rect l="l" t="t" r="r" b="b"/>
            <a:pathLst>
              <a:path w="6993243" h="4816596">
                <a:moveTo>
                  <a:pt x="0" y="0"/>
                </a:moveTo>
                <a:lnTo>
                  <a:pt x="6993243" y="0"/>
                </a:lnTo>
                <a:lnTo>
                  <a:pt x="6993243" y="4816596"/>
                </a:lnTo>
                <a:lnTo>
                  <a:pt x="0" y="481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7145000" y="95631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28</a:t>
            </a:r>
          </a:p>
        </p:txBody>
      </p:sp>
    </p:spTree>
  </p:cSld>
  <p:clrMapOvr>
    <a:masterClrMapping/>
  </p:clrMapOvr>
  <p:transition spd="slow">
    <p:push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2" name="TextBox 12"/>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p:sp>
        <p:nvSpPr>
          <p:cNvPr id="13" name="TextBox 13"/>
          <p:cNvSpPr txBox="1"/>
          <p:nvPr/>
        </p:nvSpPr>
        <p:spPr>
          <a:xfrm>
            <a:off x="3163988" y="3326275"/>
            <a:ext cx="11408355" cy="4794250"/>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19274F"/>
                </a:solidFill>
                <a:latin typeface="Montaser Arabic"/>
                <a:ea typeface="Montaser Arabic"/>
                <a:cs typeface="Montaser Arabic"/>
                <a:sym typeface="Montaser Arabic"/>
              </a:rPr>
              <a:t>Graph Attention Network (GAT) là một kiến trúc mạng nơ-ron mới, hoạt động trên dữ liệu có cấu trúc dạng đồ thị</a:t>
            </a:r>
          </a:p>
          <a:p>
            <a:pPr marL="539746" lvl="1" indent="-269873" algn="just">
              <a:lnSpc>
                <a:spcPts val="3499"/>
              </a:lnSpc>
              <a:buFont typeface="Arial"/>
              <a:buChar char="•"/>
            </a:pPr>
            <a:r>
              <a:rPr lang="en-US" sz="2499">
                <a:solidFill>
                  <a:srgbClr val="19274F"/>
                </a:solidFill>
                <a:latin typeface="Montaser Arabic"/>
                <a:ea typeface="Montaser Arabic"/>
                <a:cs typeface="Montaser Arabic"/>
                <a:sym typeface="Montaser Arabic"/>
              </a:rPr>
              <a:t>Trong Graph Convolutional Networks (GCNs), đối với một nút đích i, tầm quan trọng của nút láng giềng j được xác định bởi trọng số của cạnh Aij giữa chúng (được chuẩn hóa theo bậc của các nút). </a:t>
            </a:r>
          </a:p>
          <a:p>
            <a:pPr marL="539746" lvl="1" indent="-269873"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GAT ra đời dựa trên ý tưởng này và cố gắng học được tầm quan trọng của mỗi nút láng giềng thông qua cơ chế Attention. Cơ chế này đã được sử dụng rộng rãi trong nhiều tác vụ như hiểu ngôn ngữ tự nhiên (ví dụ, dịch máy, trả lời câu hỏi) và thị giác máy tính (ví dụ, trả lời câu hỏi dựa trên hình ảnh và chú thích hình ảnh). Phần sau đây sẽ giới thiệu cách áp dụng Attention trong mạng nơ-ron đồ thị</a:t>
            </a:r>
          </a:p>
        </p:txBody>
      </p:sp>
      <p:sp>
        <p:nvSpPr>
          <p:cNvPr id="14" name="TextBox 14"/>
          <p:cNvSpPr txBox="1"/>
          <p:nvPr/>
        </p:nvSpPr>
        <p:spPr>
          <a:xfrm>
            <a:off x="17259300" y="9726197"/>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29</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568670" y="622330"/>
            <a:ext cx="17150661" cy="9042341"/>
            <a:chOff x="0" y="0"/>
            <a:chExt cx="22867548" cy="12056454"/>
          </a:xfrm>
        </p:grpSpPr>
        <p:grpSp>
          <p:nvGrpSpPr>
            <p:cNvPr id="3" name="Group 3"/>
            <p:cNvGrpSpPr/>
            <p:nvPr/>
          </p:nvGrpSpPr>
          <p:grpSpPr>
            <a:xfrm>
              <a:off x="0" y="0"/>
              <a:ext cx="5145403" cy="2188630"/>
              <a:chOff x="0" y="0"/>
              <a:chExt cx="1501537" cy="638688"/>
            </a:xfrm>
          </p:grpSpPr>
          <p:sp>
            <p:nvSpPr>
              <p:cNvPr id="4" name="Freeform 4"/>
              <p:cNvSpPr/>
              <p:nvPr/>
            </p:nvSpPr>
            <p:spPr>
              <a:xfrm>
                <a:off x="0" y="0"/>
                <a:ext cx="1501537" cy="638688"/>
              </a:xfrm>
              <a:custGeom>
                <a:avLst/>
                <a:gdLst/>
                <a:ahLst/>
                <a:cxnLst/>
                <a:rect l="l" t="t" r="r" b="b"/>
                <a:pathLst>
                  <a:path w="1501537" h="638688">
                    <a:moveTo>
                      <a:pt x="74228" y="0"/>
                    </a:moveTo>
                    <a:lnTo>
                      <a:pt x="1427309" y="0"/>
                    </a:lnTo>
                    <a:cubicBezTo>
                      <a:pt x="1446995" y="0"/>
                      <a:pt x="1465876" y="7820"/>
                      <a:pt x="1479796" y="21741"/>
                    </a:cubicBezTo>
                    <a:cubicBezTo>
                      <a:pt x="1493717" y="35661"/>
                      <a:pt x="1501537" y="54542"/>
                      <a:pt x="1501537" y="74228"/>
                    </a:cubicBezTo>
                    <a:lnTo>
                      <a:pt x="1501537" y="564460"/>
                    </a:lnTo>
                    <a:cubicBezTo>
                      <a:pt x="1501537" y="584147"/>
                      <a:pt x="1493717" y="603027"/>
                      <a:pt x="1479796" y="616947"/>
                    </a:cubicBezTo>
                    <a:cubicBezTo>
                      <a:pt x="1465876" y="630868"/>
                      <a:pt x="1446995" y="638688"/>
                      <a:pt x="1427309" y="638688"/>
                    </a:cubicBezTo>
                    <a:lnTo>
                      <a:pt x="74228" y="638688"/>
                    </a:lnTo>
                    <a:cubicBezTo>
                      <a:pt x="54542" y="638688"/>
                      <a:pt x="35661" y="630868"/>
                      <a:pt x="21741" y="616947"/>
                    </a:cubicBezTo>
                    <a:cubicBezTo>
                      <a:pt x="7820" y="603027"/>
                      <a:pt x="0" y="584147"/>
                      <a:pt x="0" y="564460"/>
                    </a:cubicBezTo>
                    <a:lnTo>
                      <a:pt x="0" y="74228"/>
                    </a:lnTo>
                    <a:cubicBezTo>
                      <a:pt x="0" y="54542"/>
                      <a:pt x="7820" y="35661"/>
                      <a:pt x="21741" y="21741"/>
                    </a:cubicBezTo>
                    <a:cubicBezTo>
                      <a:pt x="35661" y="7820"/>
                      <a:pt x="54542" y="0"/>
                      <a:pt x="74228"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1501537"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337282" y="0"/>
              <a:ext cx="18530265" cy="12056454"/>
              <a:chOff x="0" y="0"/>
              <a:chExt cx="5407522" cy="3518327"/>
            </a:xfrm>
          </p:grpSpPr>
          <p:sp>
            <p:nvSpPr>
              <p:cNvPr id="7" name="Freeform 7"/>
              <p:cNvSpPr/>
              <p:nvPr/>
            </p:nvSpPr>
            <p:spPr>
              <a:xfrm>
                <a:off x="0" y="0"/>
                <a:ext cx="5407521" cy="3518327"/>
              </a:xfrm>
              <a:custGeom>
                <a:avLst/>
                <a:gdLst/>
                <a:ahLst/>
                <a:cxnLst/>
                <a:rect l="l" t="t" r="r" b="b"/>
                <a:pathLst>
                  <a:path w="5407521" h="3518327">
                    <a:moveTo>
                      <a:pt x="20611" y="0"/>
                    </a:moveTo>
                    <a:lnTo>
                      <a:pt x="5386910" y="0"/>
                    </a:lnTo>
                    <a:cubicBezTo>
                      <a:pt x="5392377" y="0"/>
                      <a:pt x="5397619" y="2172"/>
                      <a:pt x="5401485" y="6037"/>
                    </a:cubicBezTo>
                    <a:cubicBezTo>
                      <a:pt x="5405350" y="9902"/>
                      <a:pt x="5407521" y="15145"/>
                      <a:pt x="5407521" y="20611"/>
                    </a:cubicBezTo>
                    <a:lnTo>
                      <a:pt x="5407521" y="3497716"/>
                    </a:lnTo>
                    <a:cubicBezTo>
                      <a:pt x="5407521" y="3509099"/>
                      <a:pt x="5398293" y="3518327"/>
                      <a:pt x="5386910" y="3518327"/>
                    </a:cubicBezTo>
                    <a:lnTo>
                      <a:pt x="20611" y="3518327"/>
                    </a:lnTo>
                    <a:cubicBezTo>
                      <a:pt x="15145" y="3518327"/>
                      <a:pt x="9902" y="3516156"/>
                      <a:pt x="6037" y="3512290"/>
                    </a:cubicBezTo>
                    <a:cubicBezTo>
                      <a:pt x="2172" y="3508425"/>
                      <a:pt x="0" y="3503182"/>
                      <a:pt x="0" y="3497716"/>
                    </a:cubicBezTo>
                    <a:lnTo>
                      <a:pt x="0" y="20611"/>
                    </a:lnTo>
                    <a:cubicBezTo>
                      <a:pt x="0" y="15145"/>
                      <a:pt x="2172" y="9902"/>
                      <a:pt x="6037" y="6037"/>
                    </a:cubicBezTo>
                    <a:cubicBezTo>
                      <a:pt x="9902" y="2172"/>
                      <a:pt x="15145" y="0"/>
                      <a:pt x="20611" y="0"/>
                    </a:cubicBezTo>
                    <a:close/>
                  </a:path>
                </a:pathLst>
              </a:custGeom>
              <a:solidFill>
                <a:srgbClr val="FBD86A"/>
              </a:solidFill>
              <a:ln cap="rnd">
                <a:noFill/>
                <a:prstDash val="solid"/>
                <a:round/>
              </a:ln>
            </p:spPr>
            <p:txBody>
              <a:bodyPr/>
              <a:lstStyle/>
              <a:p>
                <a:endParaRPr lang="en-US"/>
              </a:p>
            </p:txBody>
          </p:sp>
          <p:sp>
            <p:nvSpPr>
              <p:cNvPr id="8" name="TextBox 8"/>
              <p:cNvSpPr txBox="1"/>
              <p:nvPr/>
            </p:nvSpPr>
            <p:spPr>
              <a:xfrm>
                <a:off x="0" y="-66675"/>
                <a:ext cx="5407522" cy="3585002"/>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666487" y="284175"/>
              <a:ext cx="17871855" cy="11488105"/>
              <a:chOff x="0" y="0"/>
              <a:chExt cx="5215384" cy="3352471"/>
            </a:xfrm>
          </p:grpSpPr>
          <p:sp>
            <p:nvSpPr>
              <p:cNvPr id="10" name="Freeform 10"/>
              <p:cNvSpPr/>
              <p:nvPr/>
            </p:nvSpPr>
            <p:spPr>
              <a:xfrm>
                <a:off x="0" y="0"/>
                <a:ext cx="5215384" cy="3352471"/>
              </a:xfrm>
              <a:custGeom>
                <a:avLst/>
                <a:gdLst/>
                <a:ahLst/>
                <a:cxnLst/>
                <a:rect l="l" t="t" r="r" b="b"/>
                <a:pathLst>
                  <a:path w="5215384" h="3352471">
                    <a:moveTo>
                      <a:pt x="17328" y="0"/>
                    </a:moveTo>
                    <a:lnTo>
                      <a:pt x="5198056" y="0"/>
                    </a:lnTo>
                    <a:cubicBezTo>
                      <a:pt x="5207626" y="0"/>
                      <a:pt x="5215384" y="7758"/>
                      <a:pt x="5215384" y="17328"/>
                    </a:cubicBezTo>
                    <a:lnTo>
                      <a:pt x="5215384" y="3335143"/>
                    </a:lnTo>
                    <a:cubicBezTo>
                      <a:pt x="5215384" y="3339739"/>
                      <a:pt x="5213558" y="3344146"/>
                      <a:pt x="5210308" y="3347396"/>
                    </a:cubicBezTo>
                    <a:cubicBezTo>
                      <a:pt x="5207059" y="3350645"/>
                      <a:pt x="5202651" y="3352471"/>
                      <a:pt x="5198056" y="3352471"/>
                    </a:cubicBezTo>
                    <a:lnTo>
                      <a:pt x="17328" y="3352471"/>
                    </a:lnTo>
                    <a:cubicBezTo>
                      <a:pt x="7758" y="3352471"/>
                      <a:pt x="0" y="3344713"/>
                      <a:pt x="0" y="3335143"/>
                    </a:cubicBezTo>
                    <a:lnTo>
                      <a:pt x="0" y="17328"/>
                    </a:lnTo>
                    <a:cubicBezTo>
                      <a:pt x="0" y="7758"/>
                      <a:pt x="7758" y="0"/>
                      <a:pt x="17328" y="0"/>
                    </a:cubicBezTo>
                    <a:close/>
                  </a:path>
                </a:pathLst>
              </a:custGeom>
              <a:solidFill>
                <a:srgbClr val="FFFFFF"/>
              </a:solidFill>
              <a:ln w="47625" cap="rnd">
                <a:solidFill>
                  <a:srgbClr val="19274F"/>
                </a:solidFill>
                <a:prstDash val="solid"/>
                <a:round/>
              </a:ln>
            </p:spPr>
            <p:txBody>
              <a:bodyPr/>
              <a:lstStyle/>
              <a:p>
                <a:endParaRPr lang="en-US"/>
              </a:p>
            </p:txBody>
          </p:sp>
          <p:sp>
            <p:nvSpPr>
              <p:cNvPr id="11" name="TextBox 11"/>
              <p:cNvSpPr txBox="1"/>
              <p:nvPr/>
            </p:nvSpPr>
            <p:spPr>
              <a:xfrm>
                <a:off x="0" y="-66675"/>
                <a:ext cx="5215384" cy="3419146"/>
              </a:xfrm>
              <a:prstGeom prst="rect">
                <a:avLst/>
              </a:prstGeom>
            </p:spPr>
            <p:txBody>
              <a:bodyPr lIns="46656" tIns="46656" rIns="46656" bIns="46656" rtlCol="0" anchor="ctr"/>
              <a:lstStyle/>
              <a:p>
                <a:pPr algn="ctr">
                  <a:lnSpc>
                    <a:spcPts val="2520"/>
                  </a:lnSpc>
                </a:pPr>
                <a:endParaRPr/>
              </a:p>
            </p:txBody>
          </p:sp>
        </p:grpSp>
        <p:grpSp>
          <p:nvGrpSpPr>
            <p:cNvPr id="12" name="Group 12"/>
            <p:cNvGrpSpPr/>
            <p:nvPr/>
          </p:nvGrpSpPr>
          <p:grpSpPr>
            <a:xfrm>
              <a:off x="107003" y="120955"/>
              <a:ext cx="3314679" cy="1946720"/>
              <a:chOff x="0" y="0"/>
              <a:chExt cx="967293" cy="568094"/>
            </a:xfrm>
          </p:grpSpPr>
          <p:sp>
            <p:nvSpPr>
              <p:cNvPr id="13" name="Freeform 13"/>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FFFFFF"/>
              </a:solidFill>
              <a:ln w="38100" cap="rnd">
                <a:solidFill>
                  <a:srgbClr val="19274F"/>
                </a:solidFill>
                <a:prstDash val="lgDash"/>
                <a:round/>
              </a:ln>
            </p:spPr>
            <p:txBody>
              <a:bodyPr/>
              <a:lstStyle/>
              <a:p>
                <a:endParaRPr lang="en-US"/>
              </a:p>
            </p:txBody>
          </p:sp>
          <p:sp>
            <p:nvSpPr>
              <p:cNvPr id="14" name="TextBox 14"/>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5" name="Freeform 15"/>
            <p:cNvSpPr/>
            <p:nvPr/>
          </p:nvSpPr>
          <p:spPr>
            <a:xfrm>
              <a:off x="771866" y="311161"/>
              <a:ext cx="1984952" cy="1566307"/>
            </a:xfrm>
            <a:custGeom>
              <a:avLst/>
              <a:gdLst/>
              <a:ahLst/>
              <a:cxnLst/>
              <a:rect l="l" t="t" r="r" b="b"/>
              <a:pathLst>
                <a:path w="1984952" h="1566307">
                  <a:moveTo>
                    <a:pt x="0" y="0"/>
                  </a:moveTo>
                  <a:lnTo>
                    <a:pt x="1984952" y="0"/>
                  </a:lnTo>
                  <a:lnTo>
                    <a:pt x="1984952" y="1566308"/>
                  </a:lnTo>
                  <a:lnTo>
                    <a:pt x="0" y="1566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6" name="Group 16"/>
          <p:cNvGrpSpPr/>
          <p:nvPr/>
        </p:nvGrpSpPr>
        <p:grpSpPr>
          <a:xfrm>
            <a:off x="4971244" y="1237844"/>
            <a:ext cx="11686344" cy="1645072"/>
            <a:chOff x="0" y="0"/>
            <a:chExt cx="4547095" cy="640089"/>
          </a:xfrm>
        </p:grpSpPr>
        <p:sp>
          <p:nvSpPr>
            <p:cNvPr id="17" name="Freeform 17"/>
            <p:cNvSpPr/>
            <p:nvPr/>
          </p:nvSpPr>
          <p:spPr>
            <a:xfrm>
              <a:off x="0" y="0"/>
              <a:ext cx="4547095" cy="640089"/>
            </a:xfrm>
            <a:custGeom>
              <a:avLst/>
              <a:gdLst/>
              <a:ahLst/>
              <a:cxnLst/>
              <a:rect l="l" t="t" r="r" b="b"/>
              <a:pathLst>
                <a:path w="4547095" h="640089">
                  <a:moveTo>
                    <a:pt x="19874" y="0"/>
                  </a:moveTo>
                  <a:lnTo>
                    <a:pt x="4527221" y="0"/>
                  </a:lnTo>
                  <a:cubicBezTo>
                    <a:pt x="4532492" y="0"/>
                    <a:pt x="4537547" y="2094"/>
                    <a:pt x="4541274" y="5821"/>
                  </a:cubicBezTo>
                  <a:cubicBezTo>
                    <a:pt x="4545001" y="9548"/>
                    <a:pt x="4547095" y="14603"/>
                    <a:pt x="4547095" y="19874"/>
                  </a:cubicBezTo>
                  <a:lnTo>
                    <a:pt x="4547095" y="620215"/>
                  </a:lnTo>
                  <a:cubicBezTo>
                    <a:pt x="4547095" y="625486"/>
                    <a:pt x="4545001" y="630541"/>
                    <a:pt x="4541274" y="634268"/>
                  </a:cubicBezTo>
                  <a:cubicBezTo>
                    <a:pt x="4537547" y="637995"/>
                    <a:pt x="4532492" y="640089"/>
                    <a:pt x="4527221" y="640089"/>
                  </a:cubicBezTo>
                  <a:lnTo>
                    <a:pt x="19874" y="640089"/>
                  </a:lnTo>
                  <a:cubicBezTo>
                    <a:pt x="14603" y="640089"/>
                    <a:pt x="9548" y="637995"/>
                    <a:pt x="5821" y="634268"/>
                  </a:cubicBezTo>
                  <a:cubicBezTo>
                    <a:pt x="2094" y="630541"/>
                    <a:pt x="0" y="625486"/>
                    <a:pt x="0" y="620215"/>
                  </a:cubicBezTo>
                  <a:lnTo>
                    <a:pt x="0" y="19874"/>
                  </a:lnTo>
                  <a:cubicBezTo>
                    <a:pt x="0" y="14603"/>
                    <a:pt x="2094" y="9548"/>
                    <a:pt x="5821" y="5821"/>
                  </a:cubicBezTo>
                  <a:cubicBezTo>
                    <a:pt x="9548" y="2094"/>
                    <a:pt x="14603" y="0"/>
                    <a:pt x="19874" y="0"/>
                  </a:cubicBezTo>
                  <a:close/>
                </a:path>
              </a:pathLst>
            </a:custGeom>
            <a:solidFill>
              <a:srgbClr val="93D8FF"/>
            </a:solidFill>
            <a:ln w="47625" cap="rnd">
              <a:solidFill>
                <a:srgbClr val="19274F"/>
              </a:solidFill>
              <a:prstDash val="solid"/>
              <a:round/>
            </a:ln>
          </p:spPr>
          <p:txBody>
            <a:bodyPr/>
            <a:lstStyle/>
            <a:p>
              <a:endParaRPr lang="en-US"/>
            </a:p>
          </p:txBody>
        </p:sp>
        <p:sp>
          <p:nvSpPr>
            <p:cNvPr id="18" name="TextBox 18"/>
            <p:cNvSpPr txBox="1"/>
            <p:nvPr/>
          </p:nvSpPr>
          <p:spPr>
            <a:xfrm>
              <a:off x="0" y="-66675"/>
              <a:ext cx="4547095" cy="706764"/>
            </a:xfrm>
            <a:prstGeom prst="rect">
              <a:avLst/>
            </a:prstGeom>
          </p:spPr>
          <p:txBody>
            <a:bodyPr lIns="46656" tIns="46656" rIns="46656" bIns="46656" rtlCol="0" anchor="ctr"/>
            <a:lstStyle/>
            <a:p>
              <a:pPr algn="ctr">
                <a:lnSpc>
                  <a:spcPts val="2520"/>
                </a:lnSpc>
              </a:pPr>
              <a:endParaRPr/>
            </a:p>
          </p:txBody>
        </p:sp>
      </p:grpSp>
      <p:grpSp>
        <p:nvGrpSpPr>
          <p:cNvPr id="19" name="Group 19"/>
          <p:cNvGrpSpPr/>
          <p:nvPr/>
        </p:nvGrpSpPr>
        <p:grpSpPr>
          <a:xfrm>
            <a:off x="568670" y="2517580"/>
            <a:ext cx="2646513" cy="1641473"/>
            <a:chOff x="0" y="0"/>
            <a:chExt cx="3528684" cy="2188630"/>
          </a:xfrm>
        </p:grpSpPr>
        <p:grpSp>
          <p:nvGrpSpPr>
            <p:cNvPr id="20" name="Group 20"/>
            <p:cNvGrpSpPr/>
            <p:nvPr/>
          </p:nvGrpSpPr>
          <p:grpSpPr>
            <a:xfrm>
              <a:off x="0" y="0"/>
              <a:ext cx="3528684" cy="2188630"/>
              <a:chOff x="0" y="0"/>
              <a:chExt cx="1029744" cy="638688"/>
            </a:xfrm>
          </p:grpSpPr>
          <p:sp>
            <p:nvSpPr>
              <p:cNvPr id="21" name="Freeform 21"/>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22" name="TextBox 22"/>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23" name="Group 23"/>
            <p:cNvGrpSpPr/>
            <p:nvPr/>
          </p:nvGrpSpPr>
          <p:grpSpPr>
            <a:xfrm>
              <a:off x="107003" y="120955"/>
              <a:ext cx="3314679" cy="1946720"/>
              <a:chOff x="0" y="0"/>
              <a:chExt cx="967293" cy="568094"/>
            </a:xfrm>
          </p:grpSpPr>
          <p:sp>
            <p:nvSpPr>
              <p:cNvPr id="24" name="Freeform 24"/>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000000">
                  <a:alpha val="0"/>
                </a:srgbClr>
              </a:solidFill>
              <a:ln w="38100" cap="rnd">
                <a:solidFill>
                  <a:srgbClr val="FFFFFF"/>
                </a:solidFill>
                <a:prstDash val="lgDash"/>
                <a:round/>
              </a:ln>
            </p:spPr>
            <p:txBody>
              <a:bodyPr/>
              <a:lstStyle/>
              <a:p>
                <a:endParaRPr lang="en-US"/>
              </a:p>
            </p:txBody>
          </p:sp>
          <p:sp>
            <p:nvSpPr>
              <p:cNvPr id="25" name="TextBox 25"/>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26" name="Freeform 26"/>
            <p:cNvSpPr/>
            <p:nvPr/>
          </p:nvSpPr>
          <p:spPr>
            <a:xfrm>
              <a:off x="956564" y="339706"/>
              <a:ext cx="1680434" cy="1509335"/>
            </a:xfrm>
            <a:custGeom>
              <a:avLst/>
              <a:gdLst/>
              <a:ahLst/>
              <a:cxnLst/>
              <a:rect l="l" t="t" r="r" b="b"/>
              <a:pathLst>
                <a:path w="1680434" h="1509335">
                  <a:moveTo>
                    <a:pt x="0" y="0"/>
                  </a:moveTo>
                  <a:lnTo>
                    <a:pt x="1680434" y="0"/>
                  </a:lnTo>
                  <a:lnTo>
                    <a:pt x="1680434" y="1509336"/>
                  </a:lnTo>
                  <a:lnTo>
                    <a:pt x="0" y="1509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27" name="Group 27"/>
          <p:cNvGrpSpPr/>
          <p:nvPr/>
        </p:nvGrpSpPr>
        <p:grpSpPr>
          <a:xfrm>
            <a:off x="568670" y="4531486"/>
            <a:ext cx="2646513" cy="1641473"/>
            <a:chOff x="0" y="0"/>
            <a:chExt cx="3528684" cy="2188630"/>
          </a:xfrm>
        </p:grpSpPr>
        <p:grpSp>
          <p:nvGrpSpPr>
            <p:cNvPr id="28" name="Group 28"/>
            <p:cNvGrpSpPr/>
            <p:nvPr/>
          </p:nvGrpSpPr>
          <p:grpSpPr>
            <a:xfrm>
              <a:off x="0" y="0"/>
              <a:ext cx="3528684" cy="2188630"/>
              <a:chOff x="0" y="0"/>
              <a:chExt cx="1029744" cy="638688"/>
            </a:xfrm>
          </p:grpSpPr>
          <p:sp>
            <p:nvSpPr>
              <p:cNvPr id="29" name="Freeform 29"/>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30" name="TextBox 30"/>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31" name="Group 31"/>
            <p:cNvGrpSpPr/>
            <p:nvPr/>
          </p:nvGrpSpPr>
          <p:grpSpPr>
            <a:xfrm>
              <a:off x="107003" y="120955"/>
              <a:ext cx="3314679" cy="1946720"/>
              <a:chOff x="0" y="0"/>
              <a:chExt cx="967293" cy="568094"/>
            </a:xfrm>
          </p:grpSpPr>
          <p:sp>
            <p:nvSpPr>
              <p:cNvPr id="32" name="Freeform 32"/>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33" name="TextBox 33"/>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34" name="Freeform 34"/>
            <p:cNvSpPr/>
            <p:nvPr/>
          </p:nvSpPr>
          <p:spPr>
            <a:xfrm>
              <a:off x="1057907" y="312644"/>
              <a:ext cx="1412870" cy="1563342"/>
            </a:xfrm>
            <a:custGeom>
              <a:avLst/>
              <a:gdLst/>
              <a:ahLst/>
              <a:cxnLst/>
              <a:rect l="l" t="t" r="r" b="b"/>
              <a:pathLst>
                <a:path w="1412870" h="1563342">
                  <a:moveTo>
                    <a:pt x="0" y="0"/>
                  </a:moveTo>
                  <a:lnTo>
                    <a:pt x="1412870" y="0"/>
                  </a:lnTo>
                  <a:lnTo>
                    <a:pt x="1412870" y="1563342"/>
                  </a:lnTo>
                  <a:lnTo>
                    <a:pt x="0" y="1563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35" name="Group 35"/>
          <p:cNvGrpSpPr/>
          <p:nvPr/>
        </p:nvGrpSpPr>
        <p:grpSpPr>
          <a:xfrm>
            <a:off x="568670" y="6544434"/>
            <a:ext cx="2646513" cy="1686222"/>
            <a:chOff x="0" y="0"/>
            <a:chExt cx="3528684" cy="2248295"/>
          </a:xfrm>
        </p:grpSpPr>
        <p:grpSp>
          <p:nvGrpSpPr>
            <p:cNvPr id="36" name="Group 36"/>
            <p:cNvGrpSpPr/>
            <p:nvPr/>
          </p:nvGrpSpPr>
          <p:grpSpPr>
            <a:xfrm>
              <a:off x="0" y="0"/>
              <a:ext cx="3528684" cy="2188630"/>
              <a:chOff x="0" y="0"/>
              <a:chExt cx="1029744" cy="638688"/>
            </a:xfrm>
          </p:grpSpPr>
          <p:sp>
            <p:nvSpPr>
              <p:cNvPr id="37" name="Freeform 37"/>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38" name="TextBox 38"/>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39" name="Group 39"/>
            <p:cNvGrpSpPr/>
            <p:nvPr/>
          </p:nvGrpSpPr>
          <p:grpSpPr>
            <a:xfrm>
              <a:off x="107003" y="120955"/>
              <a:ext cx="3314679" cy="1946720"/>
              <a:chOff x="0" y="0"/>
              <a:chExt cx="967293" cy="568094"/>
            </a:xfrm>
          </p:grpSpPr>
          <p:sp>
            <p:nvSpPr>
              <p:cNvPr id="40" name="Freeform 40"/>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41" name="TextBox 41"/>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42" name="Freeform 42"/>
            <p:cNvSpPr/>
            <p:nvPr/>
          </p:nvSpPr>
          <p:spPr>
            <a:xfrm rot="-1173271">
              <a:off x="1057907" y="295243"/>
              <a:ext cx="1384713" cy="1772432"/>
            </a:xfrm>
            <a:custGeom>
              <a:avLst/>
              <a:gdLst/>
              <a:ahLst/>
              <a:cxnLst/>
              <a:rect l="l" t="t" r="r" b="b"/>
              <a:pathLst>
                <a:path w="1384713" h="1772432">
                  <a:moveTo>
                    <a:pt x="0" y="0"/>
                  </a:moveTo>
                  <a:lnTo>
                    <a:pt x="1384712" y="0"/>
                  </a:lnTo>
                  <a:lnTo>
                    <a:pt x="1384712" y="1772432"/>
                  </a:lnTo>
                  <a:lnTo>
                    <a:pt x="0" y="1772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43" name="TextBox 43"/>
          <p:cNvSpPr txBox="1"/>
          <p:nvPr/>
        </p:nvSpPr>
        <p:spPr>
          <a:xfrm>
            <a:off x="8786076" y="4353120"/>
            <a:ext cx="8473224" cy="1225550"/>
          </a:xfrm>
          <a:prstGeom prst="rect">
            <a:avLst/>
          </a:prstGeom>
        </p:spPr>
        <p:txBody>
          <a:bodyPr lIns="0" tIns="0" rIns="0" bIns="0" rtlCol="0" anchor="t">
            <a:spAutoFit/>
          </a:bodyPr>
          <a:lstStyle/>
          <a:p>
            <a:pPr marL="755652" lvl="1" indent="-377826" algn="l">
              <a:lnSpc>
                <a:spcPts val="4900"/>
              </a:lnSpc>
              <a:buFont typeface="Arial"/>
              <a:buChar char="•"/>
            </a:pPr>
            <a:r>
              <a:rPr lang="en-US" sz="3500" spc="-105">
                <a:solidFill>
                  <a:srgbClr val="19274F"/>
                </a:solidFill>
                <a:latin typeface="Montaser Arabic"/>
                <a:ea typeface="Montaser Arabic"/>
                <a:cs typeface="Montaser Arabic"/>
                <a:sym typeface="Montaser Arabic"/>
              </a:rPr>
              <a:t>Dữ liệu</a:t>
            </a:r>
          </a:p>
          <a:p>
            <a:pPr marL="755652" lvl="1" indent="-377826" algn="l">
              <a:lnSpc>
                <a:spcPts val="4900"/>
              </a:lnSpc>
              <a:buFont typeface="Arial"/>
              <a:buChar char="•"/>
            </a:pPr>
            <a:r>
              <a:rPr lang="en-US" sz="3500" u="none" strike="noStrike" spc="-105">
                <a:solidFill>
                  <a:srgbClr val="19274F"/>
                </a:solidFill>
                <a:latin typeface="Montaser Arabic"/>
                <a:ea typeface="Montaser Arabic"/>
                <a:cs typeface="Montaser Arabic"/>
                <a:sym typeface="Montaser Arabic"/>
              </a:rPr>
              <a:t>Bài Toán</a:t>
            </a:r>
          </a:p>
        </p:txBody>
      </p:sp>
      <p:sp>
        <p:nvSpPr>
          <p:cNvPr id="44" name="TextBox 44"/>
          <p:cNvSpPr txBox="1"/>
          <p:nvPr/>
        </p:nvSpPr>
        <p:spPr>
          <a:xfrm>
            <a:off x="5280395" y="1660330"/>
            <a:ext cx="11068041"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GIỚI THIỆU BÀI TOÁN</a:t>
            </a:r>
          </a:p>
        </p:txBody>
      </p:sp>
      <p:sp>
        <p:nvSpPr>
          <p:cNvPr id="45" name="Freeform 45"/>
          <p:cNvSpPr/>
          <p:nvPr/>
        </p:nvSpPr>
        <p:spPr>
          <a:xfrm>
            <a:off x="4449333" y="3810195"/>
            <a:ext cx="4330301" cy="4725527"/>
          </a:xfrm>
          <a:custGeom>
            <a:avLst/>
            <a:gdLst/>
            <a:ahLst/>
            <a:cxnLst/>
            <a:rect l="l" t="t" r="r" b="b"/>
            <a:pathLst>
              <a:path w="4330301" h="4725527">
                <a:moveTo>
                  <a:pt x="0" y="0"/>
                </a:moveTo>
                <a:lnTo>
                  <a:pt x="4330301" y="0"/>
                </a:lnTo>
                <a:lnTo>
                  <a:pt x="4330301" y="4725527"/>
                </a:lnTo>
                <a:lnTo>
                  <a:pt x="0" y="47255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6" name="TextBox 46"/>
          <p:cNvSpPr txBox="1"/>
          <p:nvPr/>
        </p:nvSpPr>
        <p:spPr>
          <a:xfrm>
            <a:off x="17456504" y="9872965"/>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a:t>
            </a:r>
          </a:p>
        </p:txBody>
      </p:sp>
    </p:spTree>
  </p:cSld>
  <p:clrMapOvr>
    <a:masterClrMapping/>
  </p:clrMapOvr>
  <p:transition spd="slow">
    <p:push dir="d"/>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491857" y="-834907"/>
            <a:ext cx="15315362" cy="17088270"/>
          </a:xfrm>
          <a:custGeom>
            <a:avLst/>
            <a:gdLst/>
            <a:ahLst/>
            <a:cxnLst/>
            <a:rect l="l" t="t" r="r" b="b"/>
            <a:pathLst>
              <a:path w="15315362" h="17088270">
                <a:moveTo>
                  <a:pt x="0" y="0"/>
                </a:moveTo>
                <a:lnTo>
                  <a:pt x="15315361" y="0"/>
                </a:lnTo>
                <a:lnTo>
                  <a:pt x="15315361" y="17088270"/>
                </a:lnTo>
                <a:lnTo>
                  <a:pt x="0" y="170882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264864"/>
            <a:ext cx="8416728" cy="50387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GRAPH ATTENTION LAYER</a:t>
            </a:r>
          </a:p>
        </p:txBody>
      </p:sp>
      <p:sp>
        <p:nvSpPr>
          <p:cNvPr id="4" name="TextBox 4"/>
          <p:cNvSpPr txBox="1"/>
          <p:nvPr/>
        </p:nvSpPr>
        <p:spPr>
          <a:xfrm>
            <a:off x="17449800" y="97155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30</a:t>
            </a: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4" name="TextBox 14"/>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p:sp>
        <p:nvSpPr>
          <p:cNvPr id="15" name="TextBox 15"/>
          <p:cNvSpPr txBox="1"/>
          <p:nvPr/>
        </p:nvSpPr>
        <p:spPr>
          <a:xfrm>
            <a:off x="2766461" y="3017989"/>
            <a:ext cx="12755078" cy="1289050"/>
          </a:xfrm>
          <a:prstGeom prst="rect">
            <a:avLst/>
          </a:prstGeom>
        </p:spPr>
        <p:txBody>
          <a:bodyPr lIns="0" tIns="0" rIns="0" bIns="0" rtlCol="0" anchor="t">
            <a:spAutoFit/>
          </a:bodyPr>
          <a:lstStyle/>
          <a:p>
            <a:pPr marL="539746" lvl="1" indent="-269873" algn="just">
              <a:lnSpc>
                <a:spcPts val="3499"/>
              </a:lnSpc>
              <a:buFont typeface="Arial"/>
              <a:buChar char="•"/>
            </a:pPr>
            <a:r>
              <a:rPr lang="en-US" sz="2499" dirty="0">
                <a:solidFill>
                  <a:srgbClr val="19274F"/>
                </a:solidFill>
                <a:latin typeface="Montaser Arabic"/>
                <a:ea typeface="Montaser Arabic"/>
                <a:cs typeface="Montaser Arabic"/>
                <a:sym typeface="Montaser Arabic"/>
              </a:rPr>
              <a:t>GAT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xây</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dựng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từ</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lớp</a:t>
            </a:r>
            <a:r>
              <a:rPr lang="en-US" sz="2499" dirty="0">
                <a:solidFill>
                  <a:srgbClr val="19274F"/>
                </a:solidFill>
                <a:latin typeface="Montaser Arabic"/>
                <a:ea typeface="Montaser Arabic"/>
                <a:cs typeface="Montaser Arabic"/>
                <a:sym typeface="Montaser Arabic"/>
              </a:rPr>
              <a:t> attention </a:t>
            </a:r>
            <a:r>
              <a:rPr lang="en-US" sz="2499" dirty="0" err="1">
                <a:solidFill>
                  <a:srgbClr val="19274F"/>
                </a:solidFill>
                <a:latin typeface="Montaser Arabic"/>
                <a:ea typeface="Montaser Arabic"/>
                <a:cs typeface="Montaser Arabic"/>
                <a:sym typeface="Montaser Arabic"/>
              </a:rPr>
              <a:t>đơn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giản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mà</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xếp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chồng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lên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nhau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tạo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ra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mạng</a:t>
            </a:r>
            <a:r>
              <a:rPr lang="en-US" sz="2499" dirty="0">
                <a:solidFill>
                  <a:srgbClr val="19274F"/>
                </a:solidFill>
                <a:latin typeface="Montaser Arabic"/>
                <a:ea typeface="Montaser Arabic"/>
                <a:cs typeface="Montaser Arabic"/>
                <a:sym typeface="Montaser Arabic"/>
              </a:rPr>
              <a:t> attention </a:t>
            </a:r>
            <a:r>
              <a:rPr lang="en-US" sz="2499" dirty="0" err="1">
                <a:solidFill>
                  <a:srgbClr val="19274F"/>
                </a:solidFill>
                <a:latin typeface="Montaser Arabic"/>
                <a:ea typeface="Montaser Arabic"/>
                <a:cs typeface="Montaser Arabic"/>
                <a:sym typeface="Montaser Arabic"/>
              </a:rPr>
              <a:t>đồ</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thị</a:t>
            </a:r>
            <a:r>
              <a:rPr lang="en-US" sz="2499" dirty="0">
                <a:solidFill>
                  <a:srgbClr val="19274F"/>
                </a:solidFill>
                <a:latin typeface="Montaser Arabic"/>
                <a:ea typeface="Montaser Arabic"/>
                <a:cs typeface="Montaser Arabic"/>
                <a:sym typeface="Montaser Arabic"/>
              </a:rPr>
              <a:t>.</a:t>
            </a:r>
          </a:p>
          <a:p>
            <a:pPr marL="539746" lvl="1" indent="-269873" algn="just">
              <a:lnSpc>
                <a:spcPts val="3499"/>
              </a:lnSpc>
              <a:spcBef>
                <a:spcPct val="0"/>
              </a:spcBef>
              <a:buFont typeface="Arial"/>
              <a:buChar char="•"/>
            </a:pPr>
            <a:r>
              <a:rPr lang="en-US" sz="2499" dirty="0" err="1">
                <a:solidFill>
                  <a:srgbClr val="19274F"/>
                </a:solidFill>
                <a:latin typeface="Montaser Arabic"/>
                <a:ea typeface="Montaser Arabic"/>
                <a:cs typeface="Montaser Arabic"/>
                <a:sym typeface="Montaser Arabic"/>
              </a:rPr>
              <a:t>Giả</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sử</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đầu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vào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lớp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là</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một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tập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hợp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đặc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trưng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endParaRPr lang="en-US" sz="2499" dirty="0">
              <a:solidFill>
                <a:srgbClr val="19274F"/>
              </a:solidFill>
              <a:latin typeface="Montaser Arabic"/>
              <a:ea typeface="Montaser Arabic"/>
              <a:cs typeface="Montaser Arabic"/>
              <a:sym typeface="Montaser Arabic"/>
            </a:endParaRPr>
          </a:p>
        </p:txBody>
      </p:sp>
      <p:sp>
        <p:nvSpPr>
          <p:cNvPr id="16" name="TextBox 16"/>
          <p:cNvSpPr txBox="1"/>
          <p:nvPr/>
        </p:nvSpPr>
        <p:spPr>
          <a:xfrm>
            <a:off x="2967538" y="6381750"/>
            <a:ext cx="12755078" cy="850900"/>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Đầu ra của lớp này là một tập hợp đặc trưng mới cho các nút, có thể có kích thước khác</a:t>
            </a:r>
          </a:p>
        </p:txBody>
      </p:sp>
      <p:sp>
        <p:nvSpPr>
          <p:cNvPr id="17" name="TextBox 17"/>
          <p:cNvSpPr txBox="1"/>
          <p:nvPr/>
        </p:nvSpPr>
        <p:spPr>
          <a:xfrm>
            <a:off x="17373600"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31</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9B129C9-8EE3-79F1-97D7-D01BA1FCB12F}"/>
                  </a:ext>
                </a:extLst>
              </p:cNvPr>
              <p:cNvSpPr txBox="1"/>
              <p:nvPr/>
            </p:nvSpPr>
            <p:spPr>
              <a:xfrm>
                <a:off x="7543800" y="4978375"/>
                <a:ext cx="2590800" cy="516232"/>
              </a:xfrm>
              <a:prstGeom prst="rect">
                <a:avLst/>
              </a:prstGeom>
              <a:noFill/>
            </p:spPr>
            <p:txBody>
              <a:bodyPr wrap="square">
                <a:spAutoFit/>
              </a:bodyPr>
              <a:lstStyle/>
              <a:p>
                <a:pPr/>
                <a:r>
                  <a:rPr lang="en-US" sz="2400" dirty="0">
                    <a:solidFill>
                      <a:srgbClr val="836967"/>
                    </a:solidFill>
                    <a:latin typeface="Cambria Math" panose="02040503050406030204" pitchFamily="18" charset="0"/>
                    <a:ea typeface="Cambria Math" panose="02040503050406030204" pitchFamily="18" charset="0"/>
                    <a:cs typeface="Montaser Arabic" panose="020B0604020202020204" charset="-78"/>
                  </a:rPr>
                  <a:t>h ={ </a:t>
                </a:r>
                <a14:m>
                  <m:oMath xmlns:m="http://schemas.openxmlformats.org/officeDocument/2006/math">
                    <m:acc>
                      <m:accPr>
                        <m:chr m:val="⃗"/>
                        <m:ctrlPr>
                          <a:rPr lang="en-US" sz="2400" i="1" smtClean="0">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h</m:t>
                            </m:r>
                          </m:e>
                          <m:sub>
                            <m:r>
                              <a:rPr lang="en-US" sz="2400" i="0">
                                <a:latin typeface="Cambria Math" panose="02040503050406030204" pitchFamily="18" charset="0"/>
                              </a:rPr>
                              <m:t>1</m:t>
                            </m:r>
                          </m:sub>
                        </m:sSub>
                      </m:e>
                    </m:acc>
                    <m:r>
                      <a:rPr lang="en-US" sz="2400" i="0">
                        <a:latin typeface="Cambria Math" panose="02040503050406030204" pitchFamily="18" charset="0"/>
                      </a:rPr>
                      <m:t>, </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h</m:t>
                            </m:r>
                          </m:e>
                          <m:sub>
                            <m:r>
                              <a:rPr lang="en-US" sz="2400" i="0">
                                <a:latin typeface="Cambria Math" panose="02040503050406030204" pitchFamily="18" charset="0"/>
                              </a:rPr>
                              <m:t>2</m:t>
                            </m:r>
                          </m:sub>
                        </m:sSub>
                      </m:e>
                    </m:acc>
                    <m:r>
                      <a:rPr lang="en-US" sz="2400" i="0">
                        <a:latin typeface="Cambria Math" panose="02040503050406030204" pitchFamily="18" charset="0"/>
                      </a:rPr>
                      <m:t>, …, </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𝑁</m:t>
                            </m:r>
                          </m:sub>
                        </m:sSub>
                      </m:e>
                    </m:acc>
                  </m:oMath>
                </a14:m>
                <a:r>
                  <a:rPr lang="en-US" sz="2400" dirty="0"/>
                  <a:t> }</a:t>
                </a:r>
              </a:p>
            </p:txBody>
          </p:sp>
        </mc:Choice>
        <mc:Fallback>
          <p:sp>
            <p:nvSpPr>
              <p:cNvPr id="19" name="TextBox 18">
                <a:extLst>
                  <a:ext uri="{FF2B5EF4-FFF2-40B4-BE49-F238E27FC236}">
                    <a16:creationId xmlns:a16="http://schemas.microsoft.com/office/drawing/2014/main" id="{C9B129C9-8EE3-79F1-97D7-D01BA1FCB12F}"/>
                  </a:ext>
                </a:extLst>
              </p:cNvPr>
              <p:cNvSpPr txBox="1">
                <a:spLocks noRot="1" noChangeAspect="1" noMove="1" noResize="1" noEditPoints="1" noAdjustHandles="1" noChangeArrowheads="1" noChangeShapeType="1" noTextEdit="1"/>
              </p:cNvSpPr>
              <p:nvPr/>
            </p:nvSpPr>
            <p:spPr>
              <a:xfrm>
                <a:off x="7543800" y="4978375"/>
                <a:ext cx="2590800" cy="516232"/>
              </a:xfrm>
              <a:prstGeom prst="rect">
                <a:avLst/>
              </a:prstGeom>
              <a:blipFill>
                <a:blip r:embed="rId2"/>
                <a:stretch>
                  <a:fillRect l="-3765" t="-1190" r="-3294" b="-27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B42B560-B8E8-AC14-BB88-7497DB387D60}"/>
                  </a:ext>
                </a:extLst>
              </p:cNvPr>
              <p:cNvSpPr txBox="1"/>
              <p:nvPr/>
            </p:nvSpPr>
            <p:spPr>
              <a:xfrm>
                <a:off x="7658100" y="7670035"/>
                <a:ext cx="2971800" cy="536942"/>
              </a:xfrm>
              <a:prstGeom prst="rect">
                <a:avLst/>
              </a:prstGeom>
              <a:noFill/>
            </p:spPr>
            <p:txBody>
              <a:bodyPr wrap="square">
                <a:spAutoFit/>
              </a:bodyPr>
              <a:lstStyle/>
              <a:p>
                <a:pPr/>
                <a:r>
                  <a:rPr lang="en-US" sz="2400" dirty="0">
                    <a:solidFill>
                      <a:srgbClr val="836967"/>
                    </a:solidFill>
                    <a:latin typeface="Cambria Math" panose="02040503050406030204" pitchFamily="18" charset="0"/>
                    <a:ea typeface="Cambria Math" panose="02040503050406030204" pitchFamily="18" charset="0"/>
                    <a:cs typeface="Montaser Arabic" panose="020B0604020202020204" charset="-78"/>
                  </a:rPr>
                  <a:t>h’ =</a:t>
                </a:r>
                <a:r>
                  <a:rPr lang="en-US" sz="2400" dirty="0">
                    <a:effectLst/>
                    <a:latin typeface="Times New Roman" panose="02020603050405020304" pitchFamily="18" charset="0"/>
                    <a:ea typeface="Times New Roman" panose="02020603050405020304" pitchFamily="18" charset="0"/>
                  </a:rPr>
                  <a:t>{</a:t>
                </a:r>
                <a14:m>
                  <m:oMath xmlns:m="http://schemas.openxmlformats.org/officeDocument/2006/math">
                    <m:acc>
                      <m:accPr>
                        <m:chr m:val="⃗"/>
                        <m:ctrlPr>
                          <a:rPr lang="en-US" sz="2400" i="1">
                            <a:effectLst/>
                            <a:latin typeface="Cambria Math" panose="02040503050406030204" pitchFamily="18" charset="0"/>
                          </a:rPr>
                        </m:ctrlPr>
                      </m:acc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h</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400" i="1">
                            <a:effectLst/>
                            <a:latin typeface="Cambria Math" panose="02040503050406030204" pitchFamily="18" charset="0"/>
                          </a:rPr>
                        </m:ctrlPr>
                      </m:acc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h</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m:t>
                    </m:r>
                    <m:acc>
                      <m:accPr>
                        <m:chr m:val="⃗"/>
                        <m:ctrlPr>
                          <a:rPr lang="en-US" sz="2400" i="1">
                            <a:effectLst/>
                            <a:latin typeface="Cambria Math" panose="02040503050406030204" pitchFamily="18" charset="0"/>
                          </a:rPr>
                        </m:ctrlPr>
                      </m:acc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h</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𝑁</m:t>
                            </m:r>
                          </m:sub>
                        </m:sSub>
                      </m:e>
                    </m:acc>
                  </m:oMath>
                </a14:m>
                <a:r>
                  <a:rPr lang="en-US" sz="2400" dirty="0">
                    <a:effectLst/>
                    <a:latin typeface="Times New Roman" panose="02020603050405020304" pitchFamily="18" charset="0"/>
                    <a:ea typeface="Times New Roman" panose="02020603050405020304" pitchFamily="18" charset="0"/>
                  </a:rPr>
                  <a:t>}</a:t>
                </a:r>
                <a:endParaRPr lang="en-US" sz="2400" dirty="0"/>
              </a:p>
            </p:txBody>
          </p:sp>
        </mc:Choice>
        <mc:Fallback>
          <p:sp>
            <p:nvSpPr>
              <p:cNvPr id="20" name="TextBox 19">
                <a:extLst>
                  <a:ext uri="{FF2B5EF4-FFF2-40B4-BE49-F238E27FC236}">
                    <a16:creationId xmlns:a16="http://schemas.microsoft.com/office/drawing/2014/main" id="{1B42B560-B8E8-AC14-BB88-7497DB387D60}"/>
                  </a:ext>
                </a:extLst>
              </p:cNvPr>
              <p:cNvSpPr txBox="1">
                <a:spLocks noRot="1" noChangeAspect="1" noMove="1" noResize="1" noEditPoints="1" noAdjustHandles="1" noChangeArrowheads="1" noChangeShapeType="1" noTextEdit="1"/>
              </p:cNvSpPr>
              <p:nvPr/>
            </p:nvSpPr>
            <p:spPr>
              <a:xfrm>
                <a:off x="7658100" y="7670035"/>
                <a:ext cx="2971800" cy="536942"/>
              </a:xfrm>
              <a:prstGeom prst="rect">
                <a:avLst/>
              </a:prstGeom>
              <a:blipFill>
                <a:blip r:embed="rId3"/>
                <a:stretch>
                  <a:fillRect l="-3074" b="-23864"/>
                </a:stretch>
              </a:blipFill>
            </p:spPr>
            <p:txBody>
              <a:bodyPr/>
              <a:lstStyle/>
              <a:p>
                <a:r>
                  <a:rPr lang="en-US">
                    <a:noFill/>
                  </a:rPr>
                  <a:t> </a:t>
                </a:r>
              </a:p>
            </p:txBody>
          </p:sp>
        </mc:Fallback>
      </mc:AlternateContent>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5" name="TextBox 15"/>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mc:AlternateContent xmlns:mc="http://schemas.openxmlformats.org/markup-compatibility/2006">
        <mc:Choice xmlns:a14="http://schemas.microsoft.com/office/drawing/2010/main" Requires="a14">
          <p:sp>
            <p:nvSpPr>
              <p:cNvPr id="16" name="TextBox 16"/>
              <p:cNvSpPr txBox="1"/>
              <p:nvPr/>
            </p:nvSpPr>
            <p:spPr>
              <a:xfrm>
                <a:off x="2549516" y="2994009"/>
                <a:ext cx="12755078" cy="2660600"/>
              </a:xfrm>
              <a:prstGeom prst="rect">
                <a:avLst/>
              </a:prstGeom>
            </p:spPr>
            <p:txBody>
              <a:bodyPr lIns="0" tIns="0" rIns="0" bIns="0" rtlCol="0" anchor="t">
                <a:spAutoFit/>
              </a:bodyPr>
              <a:lstStyle/>
              <a:p>
                <a:pPr marL="539746" lvl="1" indent="-269873" algn="just">
                  <a:lnSpc>
                    <a:spcPts val="3499"/>
                  </a:lnSpc>
                  <a:buFont typeface="Arial"/>
                  <a:buChar char="•"/>
                </a:pPr>
                <a:r>
                  <a:rPr lang="en-US" sz="2499" dirty="0" err="1">
                    <a:solidFill>
                      <a:srgbClr val="19274F"/>
                    </a:solidFill>
                    <a:latin typeface="Montaser Arabic"/>
                    <a:ea typeface="Montaser Arabic"/>
                    <a:cs typeface="Montaser Arabic"/>
                    <a:sym typeface="Montaser Arabic"/>
                  </a:rPr>
                  <a:t>Để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lớp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này</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đủ</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khả</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năng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chuyển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đổi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đặc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trưng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đầu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vào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thành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đặc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trưng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cấp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cao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hơn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cần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ít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nhất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một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phép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biến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đổi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tuyến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tính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học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a:t>
                </a:r>
              </a:p>
              <a:p>
                <a:pPr marL="539746" lvl="1" indent="-269873" algn="just">
                  <a:lnSpc>
                    <a:spcPts val="3499"/>
                  </a:lnSpc>
                  <a:buFont typeface="Arial"/>
                  <a:buChar char="•"/>
                </a:pPr>
                <a:r>
                  <a:rPr lang="en-US" sz="2499" dirty="0">
                    <a:solidFill>
                      <a:srgbClr val="19274F"/>
                    </a:solidFill>
                    <a:latin typeface="Montaser Arabic"/>
                    <a:ea typeface="Montaser Arabic"/>
                    <a:cs typeface="Montaser Arabic"/>
                    <a:sym typeface="Montaser Arabic"/>
                  </a:rPr>
                  <a:t>Do </a:t>
                </a:r>
                <a:r>
                  <a:rPr lang="en-US" sz="2499" dirty="0" err="1">
                    <a:solidFill>
                      <a:srgbClr val="19274F"/>
                    </a:solidFill>
                    <a:latin typeface="Montaser Arabic"/>
                    <a:ea typeface="Montaser Arabic"/>
                    <a:cs typeface="Montaser Arabic"/>
                    <a:sym typeface="Montaser Arabic"/>
                  </a:rPr>
                  <a:t>đó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bước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đầu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tiên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là</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áp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dụng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một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phép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biến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đổi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tuyến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tính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tham</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hóa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bởi</a:t>
                </a:r>
                <a:r>
                  <a:rPr lang="en-US" sz="2499" dirty="0">
                    <a:solidFill>
                      <a:srgbClr val="19274F"/>
                    </a:solidFill>
                    <a:latin typeface="Montaser Arabic"/>
                    <a:ea typeface="Montaser Arabic"/>
                    <a:cs typeface="Montaser Arabic"/>
                    <a:sym typeface="Montaser Arabic"/>
                  </a:rPr>
                  <a:t> ma </a:t>
                </a:r>
                <a:r>
                  <a:rPr lang="en-US" sz="2499" dirty="0" err="1">
                    <a:solidFill>
                      <a:srgbClr val="19274F"/>
                    </a:solidFill>
                    <a:latin typeface="Montaser Arabic"/>
                    <a:ea typeface="Montaser Arabic"/>
                    <a:cs typeface="Montaser Arabic"/>
                    <a:sym typeface="Montaser Arabic"/>
                  </a:rPr>
                  <a:t>trận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trọng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m:t>
                        </m:r>
                      </m:e>
                      <m: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𝐹</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𝐹</m:t>
                        </m:r>
                      </m:sup>
                    </m:sSup>
                  </m:oMath>
                </a14:m>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lên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mỗi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nút</a:t>
                </a:r>
                <a:r>
                  <a:rPr lang="en-US" sz="2499" dirty="0">
                    <a:solidFill>
                      <a:srgbClr val="19274F"/>
                    </a:solidFill>
                    <a:latin typeface="Montaser Arabic"/>
                    <a:ea typeface="Montaser Arabic"/>
                    <a:cs typeface="Montaser Arabic"/>
                    <a:sym typeface="Montaser Arabic"/>
                  </a:rPr>
                  <a:t>.</a:t>
                </a:r>
              </a:p>
              <a:p>
                <a:pPr marL="539746" lvl="1" indent="-269873" algn="just">
                  <a:lnSpc>
                    <a:spcPts val="3499"/>
                  </a:lnSpc>
                  <a:spcBef>
                    <a:spcPct val="0"/>
                  </a:spcBef>
                  <a:buFont typeface="Arial"/>
                  <a:buChar char="•"/>
                </a:pPr>
                <a:r>
                  <a:rPr lang="en-US" sz="2499" dirty="0">
                    <a:solidFill>
                      <a:srgbClr val="19274F"/>
                    </a:solidFill>
                    <a:latin typeface="Montaser Arabic"/>
                    <a:ea typeface="Montaser Arabic"/>
                    <a:cs typeface="Montaser Arabic"/>
                    <a:sym typeface="Montaser Arabic"/>
                  </a:rPr>
                  <a:t>Sau </a:t>
                </a:r>
                <a:r>
                  <a:rPr lang="en-US" sz="2499" dirty="0" err="1">
                    <a:solidFill>
                      <a:srgbClr val="19274F"/>
                    </a:solidFill>
                    <a:latin typeface="Montaser Arabic"/>
                    <a:ea typeface="Montaser Arabic"/>
                    <a:cs typeface="Montaser Arabic"/>
                    <a:sym typeface="Montaser Arabic"/>
                  </a:rPr>
                  <a:t>đó</a:t>
                </a:r>
                <a:r>
                  <a:rPr lang="en-US" sz="2499" dirty="0">
                    <a:solidFill>
                      <a:srgbClr val="19274F"/>
                    </a:solidFill>
                    <a:latin typeface="Montaser Arabic"/>
                    <a:ea typeface="Montaser Arabic"/>
                    <a:cs typeface="Montaser Arabic"/>
                    <a:sym typeface="Montaser Arabic"/>
                  </a:rPr>
                  <a:t>, self-attention (</a:t>
                </a:r>
                <a:r>
                  <a:rPr lang="en-US" sz="2499" dirty="0" err="1">
                    <a:solidFill>
                      <a:srgbClr val="19274F"/>
                    </a:solidFill>
                    <a:latin typeface="Montaser Arabic"/>
                    <a:ea typeface="Montaser Arabic"/>
                    <a:cs typeface="Montaser Arabic"/>
                    <a:sym typeface="Montaser Arabic"/>
                  </a:rPr>
                  <a:t>cơ</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chê</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tư</a:t>
                </a:r>
                <a:r>
                  <a:rPr lang="en-US" sz="2499" dirty="0">
                    <a:solidFill>
                      <a:srgbClr val="19274F"/>
                    </a:solidFill>
                    <a:latin typeface="Montaser Arabic"/>
                    <a:ea typeface="Montaser Arabic"/>
                    <a:cs typeface="Montaser Arabic"/>
                    <a:sym typeface="Montaser Arabic"/>
                  </a:rPr>
                  <a:t>̣ chú ý)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áp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dụng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trên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 </a:t>
                </a:r>
                <a:r>
                  <a:rPr lang="en-US" sz="2499" dirty="0" err="1">
                    <a:solidFill>
                      <a:srgbClr val="19274F"/>
                    </a:solidFill>
                    <a:latin typeface="Montaser Arabic"/>
                    <a:ea typeface="Montaser Arabic"/>
                    <a:cs typeface="Montaser Arabic"/>
                    <a:sym typeface="Montaser Arabic"/>
                  </a:rPr>
                  <a:t>một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cơ</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chế</a:t>
                </a:r>
                <a:r>
                  <a:rPr lang="en-US" sz="2499" dirty="0">
                    <a:solidFill>
                      <a:srgbClr val="19274F"/>
                    </a:solidFill>
                    <a:latin typeface="Montaser Arabic"/>
                    <a:ea typeface="Montaser Arabic"/>
                    <a:cs typeface="Montaser Arabic"/>
                    <a:sym typeface="Montaser Arabic"/>
                  </a:rPr>
                  <a:t> attention chia </a:t>
                </a:r>
                <a:r>
                  <a:rPr lang="en-US" sz="2499" dirty="0" err="1">
                    <a:solidFill>
                      <a:srgbClr val="19274F"/>
                    </a:solidFill>
                    <a:latin typeface="Montaser Arabic"/>
                    <a:ea typeface="Montaser Arabic"/>
                    <a:cs typeface="Montaser Arabic"/>
                    <a:sym typeface="Montaser Arabic"/>
                  </a:rPr>
                  <a:t>sẻ</a:t>
                </a:r>
                <a:r>
                  <a:rPr lang="en-US" sz="2499" dirty="0">
                    <a:solidFill>
                      <a:srgbClr val="19274F"/>
                    </a:solidFill>
                    <a:latin typeface="Montaser Arabic"/>
                    <a:ea typeface="Montaser Arabic"/>
                    <a:cs typeface="Montaser Arabic"/>
                    <a:sym typeface="Montaser Arabic"/>
                  </a:rPr>
                  <a:t> a: </a:t>
                </a:r>
                <a14:m>
                  <m:oMath xmlns:m="http://schemas.openxmlformats.org/officeDocument/2006/math">
                    <m:sSup>
                      <m:sSupPr>
                        <m:ctrlPr>
                          <a:rPr lang="en-US" sz="2000" i="1" smtClean="0">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m:t>
                        </m:r>
                      </m:e>
                      <m: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𝐹</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up>
                        </m:sSup>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m:t>
                        </m:r>
                      </m:e>
                      <m: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𝐹</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up>
                        </m:sSup>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sz="2000" dirty="0">
                    <a:solidFill>
                      <a:srgbClr val="19274F"/>
                    </a:solidFill>
                    <a:latin typeface="Montaser Arabic"/>
                    <a:ea typeface="Montaser Arabic"/>
                    <a:cs typeface="Montaser Arabic"/>
                    <a:sym typeface="Montaser Arabic"/>
                  </a:rPr>
                  <a:t> </a:t>
                </a:r>
                <a:r>
                  <a:rPr lang="en-US" sz="2499" dirty="0">
                    <a:solidFill>
                      <a:srgbClr val="19274F"/>
                    </a:solidFill>
                    <a:latin typeface="Montaser Arabic"/>
                    <a:ea typeface="Montaser Arabic"/>
                    <a:cs typeface="Montaser Arabic"/>
                    <a:sym typeface="Montaser Arabic"/>
                  </a:rPr>
                  <a:t>sẽ </a:t>
                </a:r>
                <a:r>
                  <a:rPr lang="en-US" sz="2499" dirty="0" err="1">
                    <a:solidFill>
                      <a:srgbClr val="19274F"/>
                    </a:solidFill>
                    <a:latin typeface="Montaser Arabic"/>
                    <a:ea typeface="Montaser Arabic"/>
                    <a:cs typeface="Montaser Arabic"/>
                    <a:sym typeface="Montaser Arabic"/>
                  </a:rPr>
                  <a:t>tính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hê</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sô</a:t>
                </a:r>
                <a:r>
                  <a:rPr lang="en-US" sz="2499" dirty="0">
                    <a:solidFill>
                      <a:srgbClr val="19274F"/>
                    </a:solidFill>
                    <a:latin typeface="Montaser Arabic"/>
                    <a:ea typeface="Montaser Arabic"/>
                    <a:cs typeface="Montaser Arabic"/>
                    <a:sym typeface="Montaser Arabic"/>
                  </a:rPr>
                  <a:t>́ attention </a:t>
                </a:r>
                <a:r>
                  <a:rPr lang="en-US" sz="2499" dirty="0" err="1">
                    <a:solidFill>
                      <a:srgbClr val="19274F"/>
                    </a:solidFill>
                    <a:latin typeface="Montaser Arabic"/>
                    <a:ea typeface="Montaser Arabic"/>
                    <a:cs typeface="Montaser Arabic"/>
                    <a:sym typeface="Montaser Arabic"/>
                  </a:rPr>
                  <a:t>giữa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các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nút</a:t>
                </a:r>
                <a:r>
                  <a:rPr lang="en-US" sz="2499" dirty="0">
                    <a:solidFill>
                      <a:srgbClr val="19274F"/>
                    </a:solidFill>
                    <a:latin typeface="Montaser Arabic"/>
                    <a:ea typeface="Montaser Arabic"/>
                    <a:cs typeface="Montaser Arabic"/>
                    <a:sym typeface="Montaser Arabic"/>
                  </a:rPr>
                  <a:t>:</a:t>
                </a:r>
              </a:p>
            </p:txBody>
          </p:sp>
        </mc:Choice>
        <mc:Fallback>
          <p:sp>
            <p:nvSpPr>
              <p:cNvPr id="16" name="TextBox 16"/>
              <p:cNvSpPr txBox="1">
                <a:spLocks noRot="1" noChangeAspect="1" noMove="1" noResize="1" noEditPoints="1" noAdjustHandles="1" noChangeArrowheads="1" noChangeShapeType="1" noTextEdit="1"/>
              </p:cNvSpPr>
              <p:nvPr/>
            </p:nvSpPr>
            <p:spPr>
              <a:xfrm>
                <a:off x="2549516" y="2994009"/>
                <a:ext cx="12755078" cy="2660600"/>
              </a:xfrm>
              <a:prstGeom prst="rect">
                <a:avLst/>
              </a:prstGeom>
              <a:blipFill>
                <a:blip r:embed="rId2"/>
                <a:stretch>
                  <a:fillRect t="-2288" r="-2198" b="-6178"/>
                </a:stretch>
              </a:blipFill>
            </p:spPr>
            <p:txBody>
              <a:bodyPr/>
              <a:lstStyle/>
              <a:p>
                <a:r>
                  <a:rPr lang="en-US">
                    <a:noFill/>
                  </a:rPr>
                  <a:t> </a:t>
                </a:r>
              </a:p>
            </p:txBody>
          </p:sp>
        </mc:Fallback>
      </mc:AlternateContent>
      <p:sp>
        <p:nvSpPr>
          <p:cNvPr id="17" name="TextBox 17"/>
          <p:cNvSpPr txBox="1"/>
          <p:nvPr/>
        </p:nvSpPr>
        <p:spPr>
          <a:xfrm>
            <a:off x="2585910" y="7295205"/>
            <a:ext cx="12755078" cy="1289050"/>
          </a:xfrm>
          <a:prstGeom prst="rect">
            <a:avLst/>
          </a:prstGeom>
        </p:spPr>
        <p:txBody>
          <a:bodyPr lIns="0" tIns="0" rIns="0" bIns="0" rtlCol="0" anchor="t">
            <a:spAutoFit/>
          </a:bodyPr>
          <a:lstStyle/>
          <a:p>
            <a:pPr algn="just">
              <a:lnSpc>
                <a:spcPts val="3499"/>
              </a:lnSpc>
              <a:spcBef>
                <a:spcPct val="0"/>
              </a:spcBef>
            </a:pPr>
            <a:r>
              <a:rPr lang="en-US" sz="2499" b="1" dirty="0">
                <a:solidFill>
                  <a:srgbClr val="19274F"/>
                </a:solidFill>
                <a:latin typeface="Montaser Arabic Bold"/>
                <a:ea typeface="Montaser Arabic Bold"/>
                <a:cs typeface="Montaser Arabic Bold"/>
                <a:sym typeface="Montaser Arabic Bold"/>
              </a:rPr>
              <a:t>=&gt; </a:t>
            </a:r>
            <a:r>
              <a:rPr lang="en-US" sz="2499" b="1" dirty="0" err="1">
                <a:solidFill>
                  <a:srgbClr val="19274F"/>
                </a:solidFill>
                <a:latin typeface="Montaser Arabic Bold"/>
                <a:ea typeface="Montaser Arabic Bold"/>
                <a:cs typeface="Montaser Arabic Bold"/>
                <a:sym typeface="Montaser Arabic Bold"/>
              </a:rPr>
              <a:t>Hệ</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số</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này</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biểu</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thị</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tầm</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quan</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trọng</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của</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đặc</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trưng</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của</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nút</a:t>
            </a:r>
            <a:r>
              <a:rPr lang="en-US" sz="2499" b="1" dirty="0">
                <a:solidFill>
                  <a:srgbClr val="19274F"/>
                </a:solidFill>
                <a:latin typeface="Montaser Arabic Bold"/>
                <a:ea typeface="Montaser Arabic Bold"/>
                <a:cs typeface="Montaser Arabic Bold"/>
                <a:sym typeface="Montaser Arabic Bold"/>
              </a:rPr>
              <a:t> j </a:t>
            </a:r>
            <a:r>
              <a:rPr lang="en-US" sz="2499" b="1" dirty="0" err="1">
                <a:solidFill>
                  <a:srgbClr val="19274F"/>
                </a:solidFill>
                <a:latin typeface="Montaser Arabic Bold"/>
                <a:ea typeface="Montaser Arabic Bold"/>
                <a:cs typeface="Montaser Arabic Bold"/>
                <a:sym typeface="Montaser Arabic Bold"/>
              </a:rPr>
              <a:t>đối</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với</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nút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i</a:t>
            </a:r>
            <a:r>
              <a:rPr lang="en-US" sz="2499" b="1" dirty="0">
                <a:solidFill>
                  <a:srgbClr val="19274F"/>
                </a:solidFill>
                <a:latin typeface="Montaser Arabic Bold"/>
                <a:ea typeface="Montaser Arabic Bold"/>
                <a:cs typeface="Montaser Arabic Bold"/>
                <a:sym typeface="Montaser Arabic Bold"/>
              </a:rPr>
              <a:t>. Trong </a:t>
            </a:r>
            <a:r>
              <a:rPr lang="en-US" sz="2499" b="1" dirty="0" err="1">
                <a:solidFill>
                  <a:srgbClr val="19274F"/>
                </a:solidFill>
                <a:latin typeface="Montaser Arabic Bold"/>
                <a:ea typeface="Montaser Arabic Bold"/>
                <a:cs typeface="Montaser Arabic Bold"/>
                <a:sym typeface="Montaser Arabic Bold"/>
              </a:rPr>
              <a:t>dạng</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tổng</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quát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nhất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mô</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hình</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cho</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phép</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mỗi</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nút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chú</a:t>
            </a:r>
            <a:r>
              <a:rPr lang="en-US" sz="2499" b="1" dirty="0">
                <a:solidFill>
                  <a:srgbClr val="19274F"/>
                </a:solidFill>
                <a:latin typeface="Montaser Arabic Bold"/>
                <a:ea typeface="Montaser Arabic Bold"/>
                <a:cs typeface="Montaser Arabic Bold"/>
                <a:sym typeface="Montaser Arabic Bold"/>
              </a:rPr>
              <a:t> ý </a:t>
            </a:r>
            <a:r>
              <a:rPr lang="en-US" sz="2499" b="1" dirty="0" err="1">
                <a:solidFill>
                  <a:srgbClr val="19274F"/>
                </a:solidFill>
                <a:latin typeface="Montaser Arabic Bold"/>
                <a:ea typeface="Montaser Arabic Bold"/>
                <a:cs typeface="Montaser Arabic Bold"/>
                <a:sym typeface="Montaser Arabic Bold"/>
              </a:rPr>
              <a:t>đến</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tất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cả</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các</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nút</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khác</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bỏ</a:t>
            </a:r>
            <a:r>
              <a:rPr lang="en-US" sz="2499" b="1" dirty="0">
                <a:solidFill>
                  <a:srgbClr val="19274F"/>
                </a:solidFill>
                <a:latin typeface="Montaser Arabic Bold"/>
                <a:ea typeface="Montaser Arabic Bold"/>
                <a:cs typeface="Montaser Arabic Bold"/>
                <a:sym typeface="Montaser Arabic Bold"/>
              </a:rPr>
              <a:t> qua </a:t>
            </a:r>
            <a:r>
              <a:rPr lang="en-US" sz="2499" b="1" dirty="0" err="1">
                <a:solidFill>
                  <a:srgbClr val="19274F"/>
                </a:solidFill>
                <a:latin typeface="Montaser Arabic Bold"/>
                <a:ea typeface="Montaser Arabic Bold"/>
                <a:cs typeface="Montaser Arabic Bold"/>
                <a:sym typeface="Montaser Arabic Bold"/>
              </a:rPr>
              <a:t>thông</a:t>
            </a:r>
            <a:r>
              <a:rPr lang="en-US" sz="2499" b="1" dirty="0">
                <a:solidFill>
                  <a:srgbClr val="19274F"/>
                </a:solidFill>
                <a:latin typeface="Montaser Arabic Bold"/>
                <a:ea typeface="Montaser Arabic Bold"/>
                <a:cs typeface="Montaser Arabic Bold"/>
                <a:sym typeface="Montaser Arabic Bold"/>
              </a:rPr>
              <a:t> tin </a:t>
            </a:r>
            <a:r>
              <a:rPr lang="en-US" sz="2499" b="1" dirty="0" err="1">
                <a:solidFill>
                  <a:srgbClr val="19274F"/>
                </a:solidFill>
                <a:latin typeface="Montaser Arabic Bold"/>
                <a:ea typeface="Montaser Arabic Bold"/>
                <a:cs typeface="Montaser Arabic Bold"/>
                <a:sym typeface="Montaser Arabic Bold"/>
              </a:rPr>
              <a:t>cấu</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trúc</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của</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đồ</a:t>
            </a:r>
            <a:r>
              <a:rPr lang="en-US" sz="2499" b="1" dirty="0">
                <a:solidFill>
                  <a:srgbClr val="19274F"/>
                </a:solidFill>
                <a:latin typeface="Montaser Arabic Bold"/>
                <a:ea typeface="Montaser Arabic Bold"/>
                <a:cs typeface="Montaser Arabic Bold"/>
                <a:sym typeface="Montaser Arabic Bold"/>
              </a:rPr>
              <a:t> </a:t>
            </a:r>
            <a:r>
              <a:rPr lang="en-US" sz="2499" b="1" dirty="0" err="1">
                <a:solidFill>
                  <a:srgbClr val="19274F"/>
                </a:solidFill>
                <a:latin typeface="Montaser Arabic Bold"/>
                <a:ea typeface="Montaser Arabic Bold"/>
                <a:cs typeface="Montaser Arabic Bold"/>
                <a:sym typeface="Montaser Arabic Bold"/>
              </a:rPr>
              <a:t>thị</a:t>
            </a:r>
            <a:endParaRPr lang="en-US" sz="2499" b="1" dirty="0">
              <a:solidFill>
                <a:srgbClr val="19274F"/>
              </a:solidFill>
              <a:latin typeface="Montaser Arabic Bold"/>
              <a:ea typeface="Montaser Arabic Bold"/>
              <a:cs typeface="Montaser Arabic Bold"/>
              <a:sym typeface="Montaser Arabic Bold"/>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8917B8B-0503-3E39-39D9-2BAC725F0B5B}"/>
                  </a:ext>
                </a:extLst>
              </p:cNvPr>
              <p:cNvSpPr txBox="1"/>
              <p:nvPr/>
            </p:nvSpPr>
            <p:spPr>
              <a:xfrm>
                <a:off x="4191000" y="6144111"/>
                <a:ext cx="9284745" cy="554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𝑖𝑗</m:t>
                          </m:r>
                        </m:sub>
                      </m:sSub>
                      <m:r>
                        <a:rPr lang="en-US" sz="2400" i="0">
                          <a:latin typeface="Cambria Math" panose="02040503050406030204" pitchFamily="18" charset="0"/>
                        </a:rPr>
                        <m:t>=</m:t>
                      </m:r>
                      <m:r>
                        <a:rPr lang="en-US" sz="2400" i="1">
                          <a:latin typeface="Cambria Math" panose="02040503050406030204" pitchFamily="18" charset="0"/>
                        </a:rPr>
                        <m:t>𝑎</m:t>
                      </m:r>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𝑊</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e>
                          </m:acc>
                          <m:r>
                            <a:rPr lang="en-US" sz="2400" i="0">
                              <a:latin typeface="Cambria Math" panose="02040503050406030204" pitchFamily="18" charset="0"/>
                            </a:rPr>
                            <m:t>,</m:t>
                          </m:r>
                          <m:r>
                            <a:rPr lang="en-US" sz="2400" i="1">
                              <a:latin typeface="Cambria Math" panose="02040503050406030204" pitchFamily="18" charset="0"/>
                            </a:rPr>
                            <m:t>𝑊</m:t>
                          </m:r>
                          <m:acc>
                            <m:accPr>
                              <m:chr m:val="⃗"/>
                              <m:ctrlPr>
                                <a:rPr lang="en-US" sz="2400" i="1">
                                  <a:solidFill>
                                    <a:srgbClr val="836967"/>
                                  </a:solidFill>
                                  <a:latin typeface="Cambria Math" panose="02040503050406030204" pitchFamily="18" charset="0"/>
                                </a:rPr>
                              </m:ctrlPr>
                            </m:acc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𝑗</m:t>
                                  </m:r>
                                </m:sub>
                              </m:sSub>
                            </m:e>
                          </m:acc>
                        </m:e>
                      </m:d>
                    </m:oMath>
                  </m:oMathPara>
                </a14:m>
                <a:endParaRPr lang="en-US" sz="2400" dirty="0"/>
              </a:p>
            </p:txBody>
          </p:sp>
        </mc:Choice>
        <mc:Fallback>
          <p:sp>
            <p:nvSpPr>
              <p:cNvPr id="20" name="TextBox 19">
                <a:extLst>
                  <a:ext uri="{FF2B5EF4-FFF2-40B4-BE49-F238E27FC236}">
                    <a16:creationId xmlns:a16="http://schemas.microsoft.com/office/drawing/2014/main" id="{68917B8B-0503-3E39-39D9-2BAC725F0B5B}"/>
                  </a:ext>
                </a:extLst>
              </p:cNvPr>
              <p:cNvSpPr txBox="1">
                <a:spLocks noRot="1" noChangeAspect="1" noMove="1" noResize="1" noEditPoints="1" noAdjustHandles="1" noChangeArrowheads="1" noChangeShapeType="1" noTextEdit="1"/>
              </p:cNvSpPr>
              <p:nvPr/>
            </p:nvSpPr>
            <p:spPr>
              <a:xfrm>
                <a:off x="4191000" y="6144111"/>
                <a:ext cx="9284745" cy="554511"/>
              </a:xfrm>
              <a:prstGeom prst="rect">
                <a:avLst/>
              </a:prstGeom>
              <a:blipFill>
                <a:blip r:embed="rId3"/>
                <a:stretch>
                  <a:fillRect/>
                </a:stretch>
              </a:blipFill>
            </p:spPr>
            <p:txBody>
              <a:bodyPr/>
              <a:lstStyle/>
              <a:p>
                <a:r>
                  <a:rPr lang="en-US">
                    <a:noFill/>
                  </a:rPr>
                  <a:t> </a:t>
                </a:r>
              </a:p>
            </p:txBody>
          </p:sp>
        </mc:Fallback>
      </mc:AlternateContent>
      <p:sp>
        <p:nvSpPr>
          <p:cNvPr id="21" name="TextBox 18"/>
          <p:cNvSpPr txBox="1"/>
          <p:nvPr/>
        </p:nvSpPr>
        <p:spPr>
          <a:xfrm>
            <a:off x="17259300"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32</a:t>
            </a: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4199"/>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3" name="TextBox 13"/>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p:sp>
        <p:nvSpPr>
          <p:cNvPr id="14" name="TextBox 14"/>
          <p:cNvSpPr txBox="1"/>
          <p:nvPr/>
        </p:nvSpPr>
        <p:spPr>
          <a:xfrm>
            <a:off x="2766461" y="3553424"/>
            <a:ext cx="12755078" cy="1727200"/>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dirty="0" err="1">
                <a:solidFill>
                  <a:srgbClr val="19274F"/>
                </a:solidFill>
                <a:latin typeface="Montaser Arabic"/>
                <a:ea typeface="Montaser Arabic"/>
                <a:cs typeface="Montaser Arabic"/>
                <a:sym typeface="Montaser Arabic"/>
              </a:rPr>
              <a:t>Tuy</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nhiên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đưa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cấu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trúc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đồ</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thị</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vào</a:t>
            </a:r>
            <a:r>
              <a:rPr lang="en-US" sz="2499" dirty="0">
                <a:solidFill>
                  <a:srgbClr val="19274F"/>
                </a:solidFill>
                <a:latin typeface="Montaser Arabic"/>
                <a:ea typeface="Montaser Arabic"/>
                <a:cs typeface="Montaser Arabic"/>
                <a:sym typeface="Montaser Arabic"/>
              </a:rPr>
              <a:t>, GAT </a:t>
            </a:r>
            <a:r>
              <a:rPr lang="en-US" sz="2499" dirty="0" err="1">
                <a:solidFill>
                  <a:srgbClr val="19274F"/>
                </a:solidFill>
                <a:latin typeface="Montaser Arabic"/>
                <a:ea typeface="Montaser Arabic"/>
                <a:cs typeface="Montaser Arabic"/>
                <a:sym typeface="Montaser Arabic"/>
              </a:rPr>
              <a:t>chỉ</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tính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j ∈  ​, </a:t>
            </a:r>
            <a:r>
              <a:rPr lang="en-US" sz="2499" dirty="0" err="1">
                <a:solidFill>
                  <a:srgbClr val="19274F"/>
                </a:solidFill>
                <a:latin typeface="Montaser Arabic"/>
                <a:ea typeface="Montaser Arabic"/>
                <a:cs typeface="Montaser Arabic"/>
                <a:sym typeface="Montaser Arabic"/>
              </a:rPr>
              <a:t>trong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đó</a:t>
            </a:r>
            <a:r>
              <a:rPr lang="en-US" sz="2499" dirty="0">
                <a:solidFill>
                  <a:srgbClr val="19274F"/>
                </a:solidFill>
                <a:latin typeface="Montaser Arabic"/>
                <a:ea typeface="Montaser Arabic"/>
                <a:cs typeface="Montaser Arabic"/>
                <a:sym typeface="Montaser Arabic"/>
              </a:rPr>
              <a:t> ​ </a:t>
            </a:r>
            <a:r>
              <a:rPr lang="en-US" sz="2499" dirty="0" err="1">
                <a:solidFill>
                  <a:srgbClr val="19274F"/>
                </a:solidFill>
                <a:latin typeface="Montaser Arabic"/>
                <a:ea typeface="Montaser Arabic"/>
                <a:cs typeface="Montaser Arabic"/>
                <a:sym typeface="Montaser Arabic"/>
              </a:rPr>
              <a:t>là</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tập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hợp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lân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cận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i</a:t>
            </a:r>
            <a:r>
              <a:rPr lang="en-US" sz="2499" dirty="0">
                <a:solidFill>
                  <a:srgbClr val="19274F"/>
                </a:solidFill>
                <a:latin typeface="Montaser Arabic"/>
                <a:ea typeface="Montaser Arabic"/>
                <a:cs typeface="Montaser Arabic"/>
                <a:sym typeface="Montaser Arabic"/>
              </a:rPr>
              <a:t> (bao </a:t>
            </a:r>
            <a:r>
              <a:rPr lang="en-US" sz="2499" dirty="0" err="1">
                <a:solidFill>
                  <a:srgbClr val="19274F"/>
                </a:solidFill>
                <a:latin typeface="Montaser Arabic"/>
                <a:ea typeface="Montaser Arabic"/>
                <a:cs typeface="Montaser Arabic"/>
                <a:sym typeface="Montaser Arabic"/>
              </a:rPr>
              <a:t>gồm</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cả</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nếu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cần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thiết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hệ</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này</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thể</a:t>
            </a:r>
            <a:r>
              <a:rPr lang="en-US" sz="2499" dirty="0">
                <a:solidFill>
                  <a:srgbClr val="19274F"/>
                </a:solidFill>
                <a:latin typeface="Montaser Arabic"/>
                <a:ea typeface="Montaser Arabic"/>
                <a:cs typeface="Montaser Arabic"/>
                <a:sym typeface="Montaser Arabic"/>
              </a:rPr>
              <a:t> so </a:t>
            </a:r>
            <a:r>
              <a:rPr lang="en-US" sz="2499" dirty="0" err="1">
                <a:solidFill>
                  <a:srgbClr val="19274F"/>
                </a:solidFill>
                <a:latin typeface="Montaser Arabic"/>
                <a:ea typeface="Montaser Arabic"/>
                <a:cs typeface="Montaser Arabic"/>
                <a:sym typeface="Montaser Arabic"/>
              </a:rPr>
              <a:t>sánh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giữa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chúng</a:t>
            </a:r>
            <a:r>
              <a:rPr lang="en-US" sz="2499" dirty="0">
                <a:solidFill>
                  <a:srgbClr val="19274F"/>
                </a:solidFill>
                <a:latin typeface="Montaser Arabic"/>
                <a:ea typeface="Montaser Arabic"/>
                <a:cs typeface="Montaser Arabic"/>
                <a:sym typeface="Montaser Arabic"/>
              </a:rPr>
              <a:t> ta </a:t>
            </a:r>
            <a:r>
              <a:rPr lang="en-US" sz="2499" dirty="0" err="1">
                <a:solidFill>
                  <a:srgbClr val="19274F"/>
                </a:solidFill>
                <a:latin typeface="Montaser Arabic"/>
                <a:ea typeface="Montaser Arabic"/>
                <a:cs typeface="Montaser Arabic"/>
                <a:sym typeface="Montaser Arabic"/>
              </a:rPr>
              <a:t>chuẩn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hóa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chúng</a:t>
            </a:r>
            <a:r>
              <a:rPr lang="en-US" sz="2499" dirty="0">
                <a:solidFill>
                  <a:srgbClr val="19274F"/>
                </a:solidFill>
                <a:latin typeface="Montaser Arabic"/>
                <a:ea typeface="Montaser Arabic"/>
                <a:cs typeface="Montaser Arabic"/>
                <a:sym typeface="Montaser Arabic"/>
              </a:rPr>
              <a:t> qua </a:t>
            </a:r>
            <a:r>
              <a:rPr lang="en-US" sz="2499" dirty="0" err="1">
                <a:solidFill>
                  <a:srgbClr val="19274F"/>
                </a:solidFill>
                <a:latin typeface="Montaser Arabic"/>
                <a:ea typeface="Montaser Arabic"/>
                <a:cs typeface="Montaser Arabic"/>
                <a:sym typeface="Montaser Arabic"/>
              </a:rPr>
              <a:t>hàm</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softmax</a:t>
            </a:r>
            <a:r>
              <a:rPr lang="en-US" sz="2499" dirty="0">
                <a:solidFill>
                  <a:srgbClr val="19274F"/>
                </a:solidFill>
                <a:latin typeface="Montaser Arabic"/>
                <a:ea typeface="Montaser Arabic"/>
                <a:cs typeface="Montaser Arabic"/>
                <a:sym typeface="Montaser Arabic"/>
              </a:rPr>
              <a:t>: </a:t>
            </a:r>
          </a:p>
        </p:txBody>
      </p:sp>
      <p:sp>
        <p:nvSpPr>
          <p:cNvPr id="15" name="TextBox 15"/>
          <p:cNvSpPr txBox="1"/>
          <p:nvPr/>
        </p:nvSpPr>
        <p:spPr>
          <a:xfrm>
            <a:off x="17282046" y="9699433"/>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33</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667DFA8-53C0-1ED0-6BFF-DDC65A8602A9}"/>
                  </a:ext>
                </a:extLst>
              </p:cNvPr>
              <p:cNvSpPr txBox="1"/>
              <p:nvPr/>
            </p:nvSpPr>
            <p:spPr>
              <a:xfrm>
                <a:off x="4572000" y="6425367"/>
                <a:ext cx="9144000" cy="992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𝑠𝑜𝑓𝑡𝑚𝑎𝑥</m:t>
                          </m:r>
                        </m:e>
                        <m:sub>
                          <m:r>
                            <a:rPr lang="en-US" sz="2400" i="1">
                              <a:latin typeface="Cambria Math" panose="02040503050406030204" pitchFamily="18" charset="0"/>
                            </a:rPr>
                            <m:t>𝑗</m:t>
                          </m:r>
                        </m:sub>
                      </m:sSub>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𝑖𝑗</m:t>
                              </m:r>
                            </m:sub>
                          </m:sSub>
                        </m:e>
                      </m:d>
                      <m:r>
                        <a:rPr lang="en-US" sz="2400" i="0">
                          <a:latin typeface="Cambria Math" panose="02040503050406030204" pitchFamily="18" charset="0"/>
                        </a:rPr>
                        <m:t>= </m:t>
                      </m:r>
                      <m:f>
                        <m:fPr>
                          <m:ctrlPr>
                            <a:rPr lang="en-US" sz="2400" i="1">
                              <a:solidFill>
                                <a:srgbClr val="836967"/>
                              </a:solidFill>
                              <a:latin typeface="Cambria Math" panose="02040503050406030204" pitchFamily="18" charset="0"/>
                            </a:rPr>
                          </m:ctrlPr>
                        </m:fPr>
                        <m:num>
                          <m:r>
                            <m:rPr>
                              <m:sty m:val="p"/>
                            </m:rPr>
                            <a:rPr lang="en-US" sz="2400" i="0">
                              <a:latin typeface="Cambria Math" panose="02040503050406030204" pitchFamily="18" charset="0"/>
                            </a:rPr>
                            <m:t>ex</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p</m:t>
                              </m:r>
                            </m:fName>
                            <m:e>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𝑖𝑗</m:t>
                                      </m:r>
                                    </m:sub>
                                  </m:sSub>
                                </m:e>
                              </m:d>
                            </m:e>
                          </m:func>
                        </m:num>
                        <m:den>
                          <m:nary>
                            <m:naryPr>
                              <m:chr m:val="∑"/>
                              <m:limLoc m:val="subSup"/>
                              <m:grow m:val="on"/>
                              <m:supHide m:val="on"/>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0">
                                  <a:latin typeface="Cambria Math" panose="02040503050406030204" pitchFamily="18" charset="0"/>
                                </a:rPr>
                                <m:t>∈</m:t>
                              </m:r>
                              <m:r>
                                <a:rPr lang="en-US" sz="2400" i="0">
                                  <a:latin typeface="Cambria Math" panose="02040503050406030204" pitchFamily="18" charset="0"/>
                                </a:rPr>
                                <m:t>ℕ</m:t>
                              </m:r>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𝑖</m:t>
                                  </m:r>
                                </m:e>
                              </m:d>
                            </m:sub>
                            <m:sup/>
                            <m:e>
                              <m:r>
                                <m:rPr>
                                  <m:sty m:val="p"/>
                                </m:rPr>
                                <a:rPr lang="en-US" sz="2400" i="0">
                                  <a:latin typeface="Cambria Math" panose="02040503050406030204" pitchFamily="18" charset="0"/>
                                </a:rPr>
                                <m:t>ex</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p</m:t>
                                  </m:r>
                                </m:fName>
                                <m:e>
                                  <m:d>
                                    <m:dPr>
                                      <m:ctrlPr>
                                        <a:rPr lang="en-US" sz="2400" i="1">
                                          <a:solidFill>
                                            <a:srgbClr val="836967"/>
                                          </a:solidFill>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𝑖𝑘</m:t>
                                          </m:r>
                                        </m:sub>
                                      </m:sSub>
                                    </m:e>
                                  </m:d>
                                </m:e>
                              </m:func>
                            </m:e>
                          </m:nary>
                        </m:den>
                      </m:f>
                    </m:oMath>
                  </m:oMathPara>
                </a14:m>
                <a:endParaRPr lang="en-US" sz="2400" dirty="0"/>
              </a:p>
            </p:txBody>
          </p:sp>
        </mc:Choice>
        <mc:Fallback>
          <p:sp>
            <p:nvSpPr>
              <p:cNvPr id="17" name="TextBox 16">
                <a:extLst>
                  <a:ext uri="{FF2B5EF4-FFF2-40B4-BE49-F238E27FC236}">
                    <a16:creationId xmlns:a16="http://schemas.microsoft.com/office/drawing/2014/main" id="{A667DFA8-53C0-1ED0-6BFF-DDC65A8602A9}"/>
                  </a:ext>
                </a:extLst>
              </p:cNvPr>
              <p:cNvSpPr txBox="1">
                <a:spLocks noRot="1" noChangeAspect="1" noMove="1" noResize="1" noEditPoints="1" noAdjustHandles="1" noChangeArrowheads="1" noChangeShapeType="1" noTextEdit="1"/>
              </p:cNvSpPr>
              <p:nvPr/>
            </p:nvSpPr>
            <p:spPr>
              <a:xfrm>
                <a:off x="4572000" y="6425367"/>
                <a:ext cx="9144000" cy="992579"/>
              </a:xfrm>
              <a:prstGeom prst="rect">
                <a:avLst/>
              </a:prstGeom>
              <a:blipFill>
                <a:blip r:embed="rId2"/>
                <a:stretch>
                  <a:fillRect/>
                </a:stretch>
              </a:blipFill>
            </p:spPr>
            <p:txBody>
              <a:bodyPr/>
              <a:lstStyle/>
              <a:p>
                <a:r>
                  <a:rPr lang="en-US">
                    <a:noFill/>
                  </a:rPr>
                  <a:t> </a:t>
                </a:r>
              </a:p>
            </p:txBody>
          </p:sp>
        </mc:Fallback>
      </mc:AlternateContent>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239633"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2" name="Freeform 12"/>
          <p:cNvSpPr/>
          <p:nvPr/>
        </p:nvSpPr>
        <p:spPr>
          <a:xfrm>
            <a:off x="13779797" y="3334019"/>
            <a:ext cx="1404835" cy="724368"/>
          </a:xfrm>
          <a:custGeom>
            <a:avLst/>
            <a:gdLst/>
            <a:ahLst/>
            <a:cxnLst/>
            <a:rect l="l" t="t" r="r" b="b"/>
            <a:pathLst>
              <a:path w="1404835" h="724368">
                <a:moveTo>
                  <a:pt x="0" y="0"/>
                </a:moveTo>
                <a:lnTo>
                  <a:pt x="1404835" y="0"/>
                </a:lnTo>
                <a:lnTo>
                  <a:pt x="1404835" y="724368"/>
                </a:lnTo>
                <a:lnTo>
                  <a:pt x="0" y="724368"/>
                </a:lnTo>
                <a:lnTo>
                  <a:pt x="0" y="0"/>
                </a:lnTo>
                <a:close/>
              </a:path>
            </a:pathLst>
          </a:custGeom>
          <a:blipFill>
            <a:blip r:embed="rId2"/>
            <a:stretch>
              <a:fillRect/>
            </a:stretch>
          </a:blipFill>
        </p:spPr>
        <p:txBody>
          <a:bodyPr/>
          <a:lstStyle/>
          <a:p>
            <a:endParaRPr lang="en-US"/>
          </a:p>
        </p:txBody>
      </p:sp>
      <p:sp>
        <p:nvSpPr>
          <p:cNvPr id="14" name="Freeform 14"/>
          <p:cNvSpPr/>
          <p:nvPr/>
        </p:nvSpPr>
        <p:spPr>
          <a:xfrm>
            <a:off x="9144000" y="5032245"/>
            <a:ext cx="7465018" cy="3446302"/>
          </a:xfrm>
          <a:custGeom>
            <a:avLst/>
            <a:gdLst/>
            <a:ahLst/>
            <a:cxnLst/>
            <a:rect l="l" t="t" r="r" b="b"/>
            <a:pathLst>
              <a:path w="7465018" h="3446302">
                <a:moveTo>
                  <a:pt x="0" y="0"/>
                </a:moveTo>
                <a:lnTo>
                  <a:pt x="7465018" y="0"/>
                </a:lnTo>
                <a:lnTo>
                  <a:pt x="7465018" y="3446302"/>
                </a:lnTo>
                <a:lnTo>
                  <a:pt x="0" y="3446302"/>
                </a:lnTo>
                <a:lnTo>
                  <a:pt x="0" y="0"/>
                </a:lnTo>
                <a:close/>
              </a:path>
            </a:pathLst>
          </a:custGeom>
          <a:blipFill>
            <a:blip r:embed="rId3"/>
            <a:stretch>
              <a:fillRect t="-1362" b="-1362"/>
            </a:stretch>
          </a:blipFill>
        </p:spPr>
        <p:txBody>
          <a:bodyPr/>
          <a:lstStyle/>
          <a:p>
            <a:endParaRPr lang="en-US"/>
          </a:p>
        </p:txBody>
      </p:sp>
      <p:sp>
        <p:nvSpPr>
          <p:cNvPr id="15" name="TextBox 15"/>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p:sp>
        <p:nvSpPr>
          <p:cNvPr id="16" name="TextBox 16"/>
          <p:cNvSpPr txBox="1"/>
          <p:nvPr/>
        </p:nvSpPr>
        <p:spPr>
          <a:xfrm>
            <a:off x="2766461" y="3099108"/>
            <a:ext cx="12755078" cy="1727200"/>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Trong các thử nghiệm, cơ chế attention a được triển khai bằng một mạng nơ-ron feedforward một lớp, tham số hóa bởi một vector trọng số                   , và sử dụng hàm kích hoạt LeakyReLU (với hệ số góc âm là 0.2) . Công thức chi tiết cho hệ số attention aij này là: </a:t>
            </a:r>
          </a:p>
        </p:txBody>
      </p:sp>
      <p:sp>
        <p:nvSpPr>
          <p:cNvPr id="17" name="TextBox 17"/>
          <p:cNvSpPr txBox="1"/>
          <p:nvPr/>
        </p:nvSpPr>
        <p:spPr>
          <a:xfrm>
            <a:off x="1239633" y="7226328"/>
            <a:ext cx="6832743" cy="850900"/>
          </a:xfrm>
          <a:prstGeom prst="rect">
            <a:avLst/>
          </a:prstGeom>
        </p:spPr>
        <p:txBody>
          <a:bodyPr lIns="0" tIns="0" rIns="0" bIns="0" rtlCol="0" anchor="t">
            <a:spAutoFit/>
          </a:bodyPr>
          <a:lstStyle/>
          <a:p>
            <a:pPr marL="2698731" lvl="5" indent="-449789" algn="just">
              <a:lnSpc>
                <a:spcPts val="3499"/>
              </a:lnSpc>
              <a:buFont typeface="Arial"/>
              <a:buChar char="⚬"/>
            </a:pPr>
            <a:r>
              <a:rPr lang="en-US" sz="2499">
                <a:solidFill>
                  <a:srgbClr val="19274F"/>
                </a:solidFill>
                <a:latin typeface="Montaser Arabic"/>
                <a:ea typeface="Montaser Arabic"/>
                <a:cs typeface="Montaser Arabic"/>
                <a:sym typeface="Montaser Arabic"/>
              </a:rPr>
              <a:t>.T: đại diện cho chuyển vị</a:t>
            </a:r>
          </a:p>
          <a:p>
            <a:pPr marL="2698731" lvl="5" indent="-449789"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 phép nối 2 vector</a:t>
            </a:r>
          </a:p>
        </p:txBody>
      </p:sp>
      <p:sp>
        <p:nvSpPr>
          <p:cNvPr id="18" name="TextBox 18"/>
          <p:cNvSpPr txBox="1"/>
          <p:nvPr/>
        </p:nvSpPr>
        <p:spPr>
          <a:xfrm>
            <a:off x="17449894"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34</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7A9EB38-FBA1-FF6C-BFF8-7FE8CCA29BAC}"/>
                  </a:ext>
                </a:extLst>
              </p:cNvPr>
              <p:cNvSpPr txBox="1"/>
              <p:nvPr/>
            </p:nvSpPr>
            <p:spPr>
              <a:xfrm>
                <a:off x="2133600" y="5471497"/>
                <a:ext cx="7315200" cy="1087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𝑖𝑗</m:t>
                          </m:r>
                        </m:sub>
                      </m:sSub>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𝐿𝑒𝑎𝑘𝑦𝑅𝑒𝐿𝑈</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𝑎</m:t>
                                              </m:r>
                                            </m:e>
                                          </m:acc>
                                        </m:e>
                                        <m:sup>
                                          <m:r>
                                            <a:rPr lang="en-US" i="1">
                                              <a:latin typeface="Cambria Math" panose="02040503050406030204" pitchFamily="18" charset="0"/>
                                            </a:rPr>
                                            <m:t>𝑇</m:t>
                                          </m:r>
                                        </m:sup>
                                      </m:sSup>
                                      <m:d>
                                        <m:dPr>
                                          <m:begChr m:val="["/>
                                          <m:endChr m:val="]"/>
                                          <m:sepChr m:val="‖"/>
                                          <m:ctrlPr>
                                            <a:rPr lang="en-US" i="1">
                                              <a:latin typeface="Cambria Math" panose="02040503050406030204" pitchFamily="18" charset="0"/>
                                            </a:rPr>
                                          </m:ctrlPr>
                                        </m:dPr>
                                        <m:e>
                                          <m:r>
                                            <a:rPr lang="en-US" i="1">
                                              <a:latin typeface="Cambria Math" panose="02040503050406030204" pitchFamily="18" charset="0"/>
                                            </a:rPr>
                                            <m:t>𝑊</m:t>
                                          </m:r>
                                        </m:e>
                                        <m:e>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e>
                                          </m:acc>
                                          <m:r>
                                            <a:rPr lang="en-US" i="1">
                                              <a:latin typeface="Cambria Math" panose="02040503050406030204" pitchFamily="18" charset="0"/>
                                            </a:rPr>
                                            <m:t>𝑊</m:t>
                                          </m:r>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acc>
                                        </m:e>
                                      </m:d>
                                    </m:e>
                                  </m:d>
                                </m:e>
                              </m:d>
                            </m:e>
                          </m:func>
                        </m:num>
                        <m:den>
                          <m:nary>
                            <m:naryPr>
                              <m:chr m:val="∑"/>
                              <m:limLoc m:val="subSup"/>
                              <m:grow m:val="on"/>
                              <m:supHide m:val="on"/>
                              <m:ctrlPr>
                                <a:rPr lang="en-US" i="1">
                                  <a:latin typeface="Cambria Math" panose="02040503050406030204" pitchFamily="18" charset="0"/>
                                </a:rPr>
                              </m:ctrlPr>
                            </m:naryPr>
                            <m:sub>
                              <m:r>
                                <a:rPr lang="en-US" i="1">
                                  <a:latin typeface="Cambria Math" panose="02040503050406030204" pitchFamily="18" charset="0"/>
                                </a:rPr>
                                <m:t>𝑘</m:t>
                              </m:r>
                              <m:r>
                                <a:rPr lang="en-US" i="0">
                                  <a:latin typeface="Cambria Math" panose="02040503050406030204" pitchFamily="18" charset="0"/>
                                </a:rPr>
                                <m:t>∈</m:t>
                              </m:r>
                              <m:r>
                                <a:rPr lang="en-US" i="0">
                                  <a:latin typeface="Cambria Math" panose="02040503050406030204" pitchFamily="18" charset="0"/>
                                </a:rPr>
                                <m:t>ℕ</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𝑖</m:t>
                                  </m:r>
                                </m:e>
                              </m:d>
                            </m:sub>
                            <m:sup/>
                            <m:e>
                              <m:r>
                                <m:rPr>
                                  <m:sty m:val="p"/>
                                </m:rPr>
                                <a:rPr lang="en-US" i="0">
                                  <a:latin typeface="Cambria Math" panose="02040503050406030204" pitchFamily="18" charset="0"/>
                                </a:rPr>
                                <m:t>ex</m:t>
                              </m:r>
                              <m:func>
                                <m:funcPr>
                                  <m:ctrlPr>
                                    <a:rPr lang="en-US" i="1">
                                      <a:latin typeface="Cambria Math" panose="02040503050406030204" pitchFamily="18" charset="0"/>
                                    </a:rPr>
                                  </m:ctrlPr>
                                </m:funcPr>
                                <m:fName>
                                  <m:r>
                                    <m:rPr>
                                      <m:sty m:val="p"/>
                                    </m:rPr>
                                    <a:rPr lang="en-US" i="0">
                                      <a:latin typeface="Cambria Math" panose="02040503050406030204" pitchFamily="18" charset="0"/>
                                    </a:rPr>
                                    <m:t>p</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𝐿𝑒𝑎𝑘𝑦𝑅𝑒𝐿𝑈</m:t>
                                      </m:r>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𝑎</m:t>
                                                  </m:r>
                                                </m:e>
                                              </m:acc>
                                            </m:e>
                                            <m:sup>
                                              <m:r>
                                                <a:rPr lang="en-US" i="1">
                                                  <a:latin typeface="Cambria Math" panose="02040503050406030204" pitchFamily="18" charset="0"/>
                                                </a:rPr>
                                                <m:t>𝑇</m:t>
                                              </m:r>
                                            </m:sup>
                                          </m:sSup>
                                          <m:d>
                                            <m:dPr>
                                              <m:begChr m:val="["/>
                                              <m:endChr m:val="]"/>
                                              <m:sepChr m:val="‖"/>
                                              <m:ctrlPr>
                                                <a:rPr lang="en-US" i="1">
                                                  <a:latin typeface="Cambria Math" panose="02040503050406030204" pitchFamily="18" charset="0"/>
                                                </a:rPr>
                                              </m:ctrlPr>
                                            </m:dPr>
                                            <m:e>
                                              <m:r>
                                                <a:rPr lang="en-US" i="1">
                                                  <a:latin typeface="Cambria Math" panose="02040503050406030204" pitchFamily="18" charset="0"/>
                                                </a:rPr>
                                                <m:t>𝑊</m:t>
                                              </m:r>
                                            </m:e>
                                            <m:e>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e>
                                              </m:acc>
                                              <m:r>
                                                <a:rPr lang="en-US" i="1">
                                                  <a:latin typeface="Cambria Math" panose="02040503050406030204" pitchFamily="18" charset="0"/>
                                                </a:rPr>
                                                <m:t>𝑊</m:t>
                                              </m:r>
                                              <m:acc>
                                                <m:accPr>
                                                  <m:chr m:val="⃗"/>
                                                  <m:ctrlPr>
                                                    <a:rPr lang="en-US" i="1">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e>
                                          </m:d>
                                        </m:e>
                                      </m:d>
                                    </m:e>
                                  </m:d>
                                </m:e>
                              </m:func>
                            </m:e>
                          </m:nary>
                        </m:den>
                      </m:f>
                    </m:oMath>
                  </m:oMathPara>
                </a14:m>
                <a:endParaRPr lang="en-US" dirty="0"/>
              </a:p>
            </p:txBody>
          </p:sp>
        </mc:Choice>
        <mc:Fallback>
          <p:sp>
            <p:nvSpPr>
              <p:cNvPr id="20" name="TextBox 19">
                <a:extLst>
                  <a:ext uri="{FF2B5EF4-FFF2-40B4-BE49-F238E27FC236}">
                    <a16:creationId xmlns:a16="http://schemas.microsoft.com/office/drawing/2014/main" id="{57A9EB38-FBA1-FF6C-BFF8-7FE8CCA29BAC}"/>
                  </a:ext>
                </a:extLst>
              </p:cNvPr>
              <p:cNvSpPr txBox="1">
                <a:spLocks noRot="1" noChangeAspect="1" noMove="1" noResize="1" noEditPoints="1" noAdjustHandles="1" noChangeArrowheads="1" noChangeShapeType="1" noTextEdit="1"/>
              </p:cNvSpPr>
              <p:nvPr/>
            </p:nvSpPr>
            <p:spPr>
              <a:xfrm>
                <a:off x="2133600" y="5471497"/>
                <a:ext cx="7315200" cy="108734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3" name="TextBox 13"/>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LAYER</a:t>
            </a:r>
          </a:p>
        </p:txBody>
      </p:sp>
      <p:sp>
        <p:nvSpPr>
          <p:cNvPr id="14" name="TextBox 14"/>
          <p:cNvSpPr txBox="1"/>
          <p:nvPr/>
        </p:nvSpPr>
        <p:spPr>
          <a:xfrm>
            <a:off x="2585910" y="3257738"/>
            <a:ext cx="12755078" cy="1727200"/>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dirty="0">
                <a:solidFill>
                  <a:srgbClr val="19274F"/>
                </a:solidFill>
                <a:latin typeface="Montaser Arabic"/>
                <a:ea typeface="Montaser Arabic"/>
                <a:cs typeface="Montaser Arabic"/>
                <a:sym typeface="Montaser Arabic"/>
              </a:rPr>
              <a:t>Khi </a:t>
            </a:r>
            <a:r>
              <a:rPr lang="en-US" sz="2499" dirty="0" err="1">
                <a:solidFill>
                  <a:srgbClr val="19274F"/>
                </a:solidFill>
                <a:latin typeface="Montaser Arabic"/>
                <a:ea typeface="Montaser Arabic"/>
                <a:cs typeface="Montaser Arabic"/>
                <a:sym typeface="Montaser Arabic"/>
              </a:rPr>
              <a:t>đã</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hệ</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attention </a:t>
            </a:r>
            <a:r>
              <a:rPr lang="en-US" sz="2499" dirty="0" err="1">
                <a:solidFill>
                  <a:srgbClr val="19274F"/>
                </a:solidFill>
                <a:latin typeface="Montaser Arabic"/>
                <a:ea typeface="Montaser Arabic"/>
                <a:cs typeface="Montaser Arabic"/>
                <a:sym typeface="Montaser Arabic"/>
              </a:rPr>
              <a:t>được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chuẩn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hóa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chúng</a:t>
            </a:r>
            <a:r>
              <a:rPr lang="en-US" sz="2499" dirty="0">
                <a:solidFill>
                  <a:srgbClr val="19274F"/>
                </a:solidFill>
                <a:latin typeface="Montaser Arabic"/>
                <a:ea typeface="Montaser Arabic"/>
                <a:cs typeface="Montaser Arabic"/>
                <a:sym typeface="Montaser Arabic"/>
              </a:rPr>
              <a:t> ta </a:t>
            </a:r>
            <a:r>
              <a:rPr lang="en-US" sz="2499" dirty="0" err="1">
                <a:solidFill>
                  <a:srgbClr val="19274F"/>
                </a:solidFill>
                <a:latin typeface="Montaser Arabic"/>
                <a:ea typeface="Montaser Arabic"/>
                <a:cs typeface="Montaser Arabic"/>
                <a:sym typeface="Montaser Arabic"/>
              </a:rPr>
              <a:t>tính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đặc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trưng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đầu</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ra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i</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bằng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lấy</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tổ</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hợp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tuyến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tính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đặc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trưng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của</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các</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nút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lân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cận</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trọng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theo</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hệ</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số</a:t>
            </a:r>
            <a:r>
              <a:rPr lang="en-US" sz="2499" dirty="0">
                <a:solidFill>
                  <a:srgbClr val="19274F"/>
                </a:solidFill>
                <a:latin typeface="Montaser Arabic"/>
                <a:ea typeface="Montaser Arabic"/>
                <a:cs typeface="Montaser Arabic"/>
                <a:sym typeface="Montaser Arabic"/>
              </a:rPr>
              <a:t> attention (</a:t>
            </a:r>
            <a:r>
              <a:rPr lang="en-US" sz="2499" dirty="0" err="1">
                <a:solidFill>
                  <a:srgbClr val="19274F"/>
                </a:solidFill>
                <a:latin typeface="Montaser Arabic"/>
                <a:ea typeface="Montaser Arabic"/>
                <a:cs typeface="Montaser Arabic"/>
                <a:sym typeface="Montaser Arabic"/>
              </a:rPr>
              <a:t>và</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có</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thể</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áp</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dụng</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thêm</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một</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hàm</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kích</a:t>
            </a:r>
            <a:r>
              <a:rPr lang="en-US" sz="2499" dirty="0">
                <a:solidFill>
                  <a:srgbClr val="19274F"/>
                </a:solidFill>
                <a:latin typeface="Montaser Arabic"/>
                <a:ea typeface="Montaser Arabic"/>
                <a:cs typeface="Montaser Arabic"/>
                <a:sym typeface="Montaser Arabic"/>
              </a:rPr>
              <a:t> </a:t>
            </a:r>
            <a:r>
              <a:rPr lang="en-US" sz="2499" dirty="0" err="1">
                <a:solidFill>
                  <a:srgbClr val="19274F"/>
                </a:solidFill>
                <a:latin typeface="Montaser Arabic"/>
                <a:ea typeface="Montaser Arabic"/>
                <a:cs typeface="Montaser Arabic"/>
                <a:sym typeface="Montaser Arabic"/>
              </a:rPr>
              <a:t>hoạt</a:t>
            </a:r>
            <a:r>
              <a:rPr lang="en-US" sz="2499" dirty="0">
                <a:solidFill>
                  <a:srgbClr val="19274F"/>
                </a:solidFill>
                <a:latin typeface="Montaser Arabic"/>
                <a:ea typeface="Montaser Arabic"/>
                <a:cs typeface="Montaser Arabic"/>
                <a:sym typeface="Montaser Arabic"/>
              </a:rPr>
              <a:t> phi </a:t>
            </a:r>
            <a:r>
              <a:rPr lang="en-US" sz="2499" dirty="0" err="1">
                <a:solidFill>
                  <a:srgbClr val="19274F"/>
                </a:solidFill>
                <a:latin typeface="Montaser Arabic"/>
                <a:ea typeface="Montaser Arabic"/>
                <a:cs typeface="Montaser Arabic"/>
                <a:sym typeface="Montaser Arabic"/>
              </a:rPr>
              <a:t>tuyến</a:t>
            </a:r>
            <a:r>
              <a:rPr lang="en-US" sz="2499" dirty="0">
                <a:solidFill>
                  <a:srgbClr val="19274F"/>
                </a:solidFill>
                <a:latin typeface="Montaser Arabic"/>
                <a:ea typeface="Montaser Arabic"/>
                <a:cs typeface="Montaser Arabic"/>
                <a:sym typeface="Montaser Arabic"/>
              </a:rPr>
              <a:t> σ)</a:t>
            </a:r>
          </a:p>
        </p:txBody>
      </p:sp>
      <p:sp>
        <p:nvSpPr>
          <p:cNvPr id="15" name="TextBox 15"/>
          <p:cNvSpPr txBox="1"/>
          <p:nvPr/>
        </p:nvSpPr>
        <p:spPr>
          <a:xfrm>
            <a:off x="17373600"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35</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9EBD6A8-F4AF-0DBE-F09C-60E09C92EA0E}"/>
                  </a:ext>
                </a:extLst>
              </p:cNvPr>
              <p:cNvSpPr txBox="1"/>
              <p:nvPr/>
            </p:nvSpPr>
            <p:spPr>
              <a:xfrm>
                <a:off x="4572000" y="5585135"/>
                <a:ext cx="9144000" cy="1046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𝑖</m:t>
                          </m:r>
                        </m:sub>
                        <m:sup>
                          <m:r>
                            <a:rPr lang="en-US" sz="2400" i="0">
                              <a:latin typeface="Cambria Math" panose="02040503050406030204" pitchFamily="18" charset="0"/>
                            </a:rPr>
                            <m:t>′</m:t>
                          </m:r>
                        </m:sup>
                      </m:sSubSup>
                      <m:r>
                        <a:rPr lang="en-US" sz="2400" i="0">
                          <a:latin typeface="Cambria Math" panose="02040503050406030204" pitchFamily="18" charset="0"/>
                        </a:rPr>
                        <m:t> = </m:t>
                      </m:r>
                      <m:r>
                        <a:rPr lang="en-US" sz="2400" i="1">
                          <a:latin typeface="Cambria Math" panose="02040503050406030204" pitchFamily="18" charset="0"/>
                        </a:rPr>
                        <m:t>𝜎</m:t>
                      </m:r>
                      <m:r>
                        <a:rPr lang="en-US" sz="2400" i="0">
                          <a:latin typeface="Cambria Math" panose="02040503050406030204" pitchFamily="18" charset="0"/>
                        </a:rPr>
                        <m:t> </m:t>
                      </m:r>
                      <m:d>
                        <m:dPr>
                          <m:ctrlPr>
                            <a:rPr lang="en-US" sz="2400" i="1">
                              <a:solidFill>
                                <a:srgbClr val="836967"/>
                              </a:solidFill>
                              <a:latin typeface="Cambria Math" panose="02040503050406030204" pitchFamily="18" charset="0"/>
                            </a:rPr>
                          </m:ctrlPr>
                        </m:dPr>
                        <m:e>
                          <m:nary>
                            <m:naryPr>
                              <m:chr m:val="∑"/>
                              <m:limLoc m:val="undOvr"/>
                              <m:grow m:val="on"/>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𝑖</m:t>
                                  </m:r>
                                </m:sub>
                              </m:sSub>
                            </m:sub>
                            <m:sup/>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r>
                                <a:rPr lang="en-US" sz="2400" i="1">
                                  <a:latin typeface="Cambria Math" panose="02040503050406030204" pitchFamily="18" charset="0"/>
                                </a:rPr>
                                <m:t>𝑤</m:t>
                              </m:r>
                              <m:sSub>
                                <m:sSubPr>
                                  <m:ctrlPr>
                                    <a:rPr lang="en-US" sz="2400" i="1">
                                      <a:solidFill>
                                        <a:srgbClr val="836967"/>
                                      </a:solidFill>
                                      <a:latin typeface="Cambria Math" panose="02040503050406030204" pitchFamily="18" charset="0"/>
                                    </a:rPr>
                                  </m:ctrlPr>
                                </m:sSub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𝑗</m:t>
                                  </m:r>
                                </m:sub>
                              </m:sSub>
                            </m:e>
                          </m:nary>
                        </m:e>
                      </m:d>
                    </m:oMath>
                  </m:oMathPara>
                </a14:m>
                <a:endParaRPr lang="en-US" sz="2400" dirty="0"/>
              </a:p>
            </p:txBody>
          </p:sp>
        </mc:Choice>
        <mc:Fallback>
          <p:sp>
            <p:nvSpPr>
              <p:cNvPr id="17" name="TextBox 16">
                <a:extLst>
                  <a:ext uri="{FF2B5EF4-FFF2-40B4-BE49-F238E27FC236}">
                    <a16:creationId xmlns:a16="http://schemas.microsoft.com/office/drawing/2014/main" id="{49EBD6A8-F4AF-0DBE-F09C-60E09C92EA0E}"/>
                  </a:ext>
                </a:extLst>
              </p:cNvPr>
              <p:cNvSpPr txBox="1">
                <a:spLocks noRot="1" noChangeAspect="1" noMove="1" noResize="1" noEditPoints="1" noAdjustHandles="1" noChangeArrowheads="1" noChangeShapeType="1" noTextEdit="1"/>
              </p:cNvSpPr>
              <p:nvPr/>
            </p:nvSpPr>
            <p:spPr>
              <a:xfrm>
                <a:off x="4572000" y="5585135"/>
                <a:ext cx="9144000" cy="1046890"/>
              </a:xfrm>
              <a:prstGeom prst="rect">
                <a:avLst/>
              </a:prstGeom>
              <a:blipFill>
                <a:blip r:embed="rId2"/>
                <a:stretch>
                  <a:fillRect/>
                </a:stretch>
              </a:blipFill>
            </p:spPr>
            <p:txBody>
              <a:bodyPr/>
              <a:lstStyle/>
              <a:p>
                <a:r>
                  <a:rPr lang="en-US">
                    <a:noFill/>
                  </a:rPr>
                  <a:t> </a:t>
                </a:r>
              </a:p>
            </p:txBody>
          </p:sp>
        </mc:Fallback>
      </mc:AlternateContent>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913722" y="-591523"/>
            <a:ext cx="15315362" cy="17088270"/>
          </a:xfrm>
          <a:custGeom>
            <a:avLst/>
            <a:gdLst/>
            <a:ahLst/>
            <a:cxnLst/>
            <a:rect l="l" t="t" r="r" b="b"/>
            <a:pathLst>
              <a:path w="15315362" h="17088270">
                <a:moveTo>
                  <a:pt x="0" y="0"/>
                </a:moveTo>
                <a:lnTo>
                  <a:pt x="15315361" y="0"/>
                </a:lnTo>
                <a:lnTo>
                  <a:pt x="15315361" y="17088269"/>
                </a:lnTo>
                <a:lnTo>
                  <a:pt x="0" y="1708826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9091" y="1680743"/>
            <a:ext cx="8374909" cy="50387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MULTI-HEAD ATTENTION</a:t>
            </a:r>
          </a:p>
        </p:txBody>
      </p:sp>
      <p:sp>
        <p:nvSpPr>
          <p:cNvPr id="4" name="TextBox 4"/>
          <p:cNvSpPr txBox="1"/>
          <p:nvPr/>
        </p:nvSpPr>
        <p:spPr>
          <a:xfrm>
            <a:off x="17221200" y="94869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36</a:t>
            </a: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2" name="Freeform 12"/>
          <p:cNvSpPr/>
          <p:nvPr/>
        </p:nvSpPr>
        <p:spPr>
          <a:xfrm>
            <a:off x="2585910" y="4965019"/>
            <a:ext cx="4394312" cy="3501274"/>
          </a:xfrm>
          <a:custGeom>
            <a:avLst/>
            <a:gdLst/>
            <a:ahLst/>
            <a:cxnLst/>
            <a:rect l="l" t="t" r="r" b="b"/>
            <a:pathLst>
              <a:path w="4394312" h="3501274">
                <a:moveTo>
                  <a:pt x="0" y="0"/>
                </a:moveTo>
                <a:lnTo>
                  <a:pt x="4394312" y="0"/>
                </a:lnTo>
                <a:lnTo>
                  <a:pt x="4394312" y="3501274"/>
                </a:lnTo>
                <a:lnTo>
                  <a:pt x="0" y="3501274"/>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MULTI-HEAD ATTENTION</a:t>
            </a:r>
          </a:p>
        </p:txBody>
      </p:sp>
      <p:sp>
        <p:nvSpPr>
          <p:cNvPr id="14" name="TextBox 14"/>
          <p:cNvSpPr txBox="1"/>
          <p:nvPr/>
        </p:nvSpPr>
        <p:spPr>
          <a:xfrm>
            <a:off x="2585910" y="3257738"/>
            <a:ext cx="12755078" cy="1289050"/>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19274F"/>
                </a:solidFill>
                <a:latin typeface="Montaser Arabic"/>
                <a:ea typeface="Montaser Arabic"/>
                <a:cs typeface="Montaser Arabic"/>
                <a:sym typeface="Montaser Arabic"/>
              </a:rPr>
              <a:t>GAT có một bí mật: nó không chỉ nhìn các nút hàng xóm bằng một cách duy nhất, mà nhìn nhiều cách khác nhau cùng lúc</a:t>
            </a:r>
          </a:p>
          <a:p>
            <a:pPr marL="539746" lvl="1" indent="-269873"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Việc này nhằm mục đích để quá trình học của GAT trở nên ổn định</a:t>
            </a:r>
          </a:p>
        </p:txBody>
      </p:sp>
      <p:sp>
        <p:nvSpPr>
          <p:cNvPr id="15" name="TextBox 15"/>
          <p:cNvSpPr txBox="1"/>
          <p:nvPr/>
        </p:nvSpPr>
        <p:spPr>
          <a:xfrm>
            <a:off x="8735404" y="4926919"/>
            <a:ext cx="6735389" cy="2603500"/>
          </a:xfrm>
          <a:prstGeom prst="rect">
            <a:avLst/>
          </a:prstGeom>
        </p:spPr>
        <p:txBody>
          <a:bodyPr lIns="0" tIns="0" rIns="0" bIns="0" rtlCol="0" anchor="t">
            <a:spAutoFit/>
          </a:bodyPr>
          <a:lstStyle/>
          <a:p>
            <a:pPr marL="539746" lvl="1" indent="-269873" algn="just">
              <a:lnSpc>
                <a:spcPts val="3499"/>
              </a:lnSpc>
              <a:buFont typeface="Arial"/>
              <a:buChar char="•"/>
            </a:pPr>
            <a:r>
              <a:rPr lang="en-US" sz="2499">
                <a:solidFill>
                  <a:srgbClr val="19274F"/>
                </a:solidFill>
                <a:latin typeface="Montaser Arabic"/>
                <a:ea typeface="Montaser Arabic"/>
                <a:cs typeface="Montaser Arabic"/>
                <a:sym typeface="Montaser Arabic"/>
              </a:rPr>
              <a:t>Cụ thể, có K cơ chế attention độc lập hay nói cách khác như là “cách nhìn”.</a:t>
            </a:r>
          </a:p>
          <a:p>
            <a:pPr algn="just">
              <a:lnSpc>
                <a:spcPts val="3499"/>
              </a:lnSpc>
            </a:pPr>
            <a:endParaRPr lang="en-US" sz="2499">
              <a:solidFill>
                <a:srgbClr val="19274F"/>
              </a:solidFill>
              <a:latin typeface="Montaser Arabic"/>
              <a:ea typeface="Montaser Arabic"/>
              <a:cs typeface="Montaser Arabic"/>
              <a:sym typeface="Montaser Arabic"/>
            </a:endParaRPr>
          </a:p>
          <a:p>
            <a:pPr algn="just">
              <a:lnSpc>
                <a:spcPts val="3499"/>
              </a:lnSpc>
              <a:spcBef>
                <a:spcPct val="0"/>
              </a:spcBef>
            </a:pPr>
            <a:r>
              <a:rPr lang="en-US" sz="2499" b="1">
                <a:solidFill>
                  <a:srgbClr val="19274F"/>
                </a:solidFill>
                <a:latin typeface="Montaser Arabic Bold"/>
                <a:ea typeface="Montaser Arabic Bold"/>
                <a:cs typeface="Montaser Arabic Bold"/>
                <a:sym typeface="Montaser Arabic Bold"/>
              </a:rPr>
              <a:t>=&gt; Mỗi “cách nhìn” sẽ tính toán hệ số attention riêng, rồi tạo ra một phần thông tin mới</a:t>
            </a:r>
          </a:p>
        </p:txBody>
      </p:sp>
      <p:sp>
        <p:nvSpPr>
          <p:cNvPr id="16" name="TextBox 16"/>
          <p:cNvSpPr txBox="1"/>
          <p:nvPr/>
        </p:nvSpPr>
        <p:spPr>
          <a:xfrm>
            <a:off x="17373600" y="956230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37</a:t>
            </a: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38100"/>
                <a:ext cx="6064727" cy="2860413"/>
              </a:xfrm>
              <a:prstGeom prst="rect">
                <a:avLst/>
              </a:prstGeom>
            </p:spPr>
            <p:txBody>
              <a:bodyPr lIns="46656" tIns="46656" rIns="46656" bIns="46656" rtlCol="0" anchor="ctr"/>
              <a:lstStyle/>
              <a:p>
                <a:pPr marL="0" lvl="0" indent="0" algn="just">
                  <a:lnSpc>
                    <a:spcPts val="3499"/>
                  </a:lnSpc>
                  <a:spcBef>
                    <a:spcPct val="0"/>
                  </a:spcBef>
                </a:pPr>
                <a:endParaRPr/>
              </a:p>
            </p:txBody>
          </p:sp>
        </p:grpSp>
      </p:grpSp>
      <p:sp>
        <p:nvSpPr>
          <p:cNvPr id="14" name="TextBox 14"/>
          <p:cNvSpPr txBox="1"/>
          <p:nvPr/>
        </p:nvSpPr>
        <p:spPr>
          <a:xfrm>
            <a:off x="1678982" y="921761"/>
            <a:ext cx="14930036"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MULTI-HEAD ATTENTION</a:t>
            </a:r>
          </a:p>
        </p:txBody>
      </p:sp>
      <p:sp>
        <p:nvSpPr>
          <p:cNvPr id="15" name="TextBox 15"/>
          <p:cNvSpPr txBox="1"/>
          <p:nvPr/>
        </p:nvSpPr>
        <p:spPr>
          <a:xfrm>
            <a:off x="1678982" y="5464394"/>
            <a:ext cx="6556908" cy="2603500"/>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a:solidFill>
                  <a:srgbClr val="19274F"/>
                </a:solidFill>
                <a:latin typeface="Montaser Arabic"/>
                <a:ea typeface="Montaser Arabic"/>
                <a:cs typeface="Montaser Arabic"/>
                <a:sym typeface="Montaser Arabic"/>
              </a:rPr>
              <a:t>Đặc biệt, nếu chúng ta thực hiện multi-head attention trên lớp (dự đoán) cuối cùng của mạng, việc ghép nối không còn hợp lý nữa, thay vào đó, chúng ta lấy trung bình các biểu diễn</a:t>
            </a:r>
            <a:r>
              <a:rPr lang="en-US" sz="2499" b="1">
                <a:solidFill>
                  <a:srgbClr val="19274F"/>
                </a:solidFill>
                <a:latin typeface="Montaser Arabic Bold"/>
                <a:ea typeface="Montaser Arabic Bold"/>
                <a:cs typeface="Montaser Arabic Bold"/>
                <a:sym typeface="Montaser Arabic Bold"/>
              </a:rPr>
              <a:t>                                      </a:t>
            </a:r>
          </a:p>
        </p:txBody>
      </p:sp>
      <p:sp>
        <p:nvSpPr>
          <p:cNvPr id="16" name="TextBox 16"/>
          <p:cNvSpPr txBox="1"/>
          <p:nvPr/>
        </p:nvSpPr>
        <p:spPr>
          <a:xfrm>
            <a:off x="8987281" y="6094036"/>
            <a:ext cx="1071751" cy="439097"/>
          </a:xfrm>
          <a:prstGeom prst="rect">
            <a:avLst/>
          </a:prstGeom>
        </p:spPr>
        <p:txBody>
          <a:bodyPr lIns="0" tIns="0" rIns="0" bIns="0" rtlCol="0" anchor="t">
            <a:spAutoFit/>
          </a:bodyPr>
          <a:lstStyle/>
          <a:p>
            <a:pPr algn="just">
              <a:lnSpc>
                <a:spcPts val="3657"/>
              </a:lnSpc>
              <a:spcBef>
                <a:spcPct val="0"/>
              </a:spcBef>
            </a:pPr>
            <a:r>
              <a:rPr lang="en-US" sz="2612">
                <a:solidFill>
                  <a:srgbClr val="19274F"/>
                </a:solidFill>
                <a:latin typeface="Montaser Arabic"/>
                <a:ea typeface="Montaser Arabic"/>
                <a:cs typeface="Montaser Arabic"/>
                <a:sym typeface="Montaser Arabic"/>
              </a:rPr>
              <a:t>=====&gt;</a:t>
            </a:r>
          </a:p>
        </p:txBody>
      </p:sp>
      <p:sp>
        <p:nvSpPr>
          <p:cNvPr id="17" name="TextBox 17"/>
          <p:cNvSpPr txBox="1"/>
          <p:nvPr/>
        </p:nvSpPr>
        <p:spPr>
          <a:xfrm>
            <a:off x="17342359" y="9698901"/>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38</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E80816D-9B43-656A-7CF6-8F76E414E441}"/>
                  </a:ext>
                </a:extLst>
              </p:cNvPr>
              <p:cNvSpPr txBox="1"/>
              <p:nvPr/>
            </p:nvSpPr>
            <p:spPr>
              <a:xfrm>
                <a:off x="4191000" y="3603294"/>
                <a:ext cx="9144000" cy="1046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𝑖</m:t>
                          </m:r>
                        </m:sub>
                        <m:sup>
                          <m:r>
                            <a:rPr lang="en-US" sz="2400" i="0">
                              <a:latin typeface="Cambria Math" panose="02040503050406030204" pitchFamily="18" charset="0"/>
                            </a:rPr>
                            <m:t>′</m:t>
                          </m:r>
                        </m:sup>
                      </m:sSubSup>
                      <m:r>
                        <a:rPr lang="en-US" sz="2400" i="0">
                          <a:latin typeface="Cambria Math" panose="02040503050406030204" pitchFamily="18" charset="0"/>
                        </a:rPr>
                        <m:t> = </m:t>
                      </m:r>
                      <m:sSubSup>
                        <m:sSubSupPr>
                          <m:ctrlPr>
                            <a:rPr lang="en-US" sz="2400" i="1">
                              <a:solidFill>
                                <a:srgbClr val="836967"/>
                              </a:solidFill>
                              <a:latin typeface="Cambria Math" panose="02040503050406030204" pitchFamily="18" charset="0"/>
                            </a:rPr>
                          </m:ctrlPr>
                        </m:sSubSupPr>
                        <m:e>
                          <m:r>
                            <a:rPr lang="en-US" sz="2400" b="0" i="1" smtClean="0">
                              <a:solidFill>
                                <a:srgbClr val="836967"/>
                              </a:solidFill>
                              <a:latin typeface="Cambria Math" panose="02040503050406030204" pitchFamily="18" charset="0"/>
                            </a:rPr>
                            <m:t>||</m:t>
                          </m:r>
                        </m:e>
                        <m:sub>
                          <m:r>
                            <a:rPr lang="en-US" sz="2400" i="1">
                              <a:latin typeface="Cambria Math" panose="02040503050406030204" pitchFamily="18" charset="0"/>
                            </a:rPr>
                            <m:t>𝑘</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𝐾</m:t>
                          </m:r>
                        </m:sup>
                      </m:sSubSup>
                      <m:r>
                        <a:rPr lang="en-US" sz="2400" i="1">
                          <a:latin typeface="Cambria Math" panose="02040503050406030204" pitchFamily="18" charset="0"/>
                        </a:rPr>
                        <m:t>𝜎</m:t>
                      </m:r>
                      <m:r>
                        <a:rPr lang="en-US" sz="2400" i="0">
                          <a:latin typeface="Cambria Math" panose="02040503050406030204" pitchFamily="18" charset="0"/>
                        </a:rPr>
                        <m:t> </m:t>
                      </m:r>
                      <m:d>
                        <m:dPr>
                          <m:ctrlPr>
                            <a:rPr lang="en-US" sz="2400" i="1">
                              <a:solidFill>
                                <a:srgbClr val="836967"/>
                              </a:solidFill>
                              <a:latin typeface="Cambria Math" panose="02040503050406030204" pitchFamily="18" charset="0"/>
                            </a:rPr>
                          </m:ctrlPr>
                        </m:dPr>
                        <m:e>
                          <m:nary>
                            <m:naryPr>
                              <m:chr m:val="∑"/>
                              <m:limLoc m:val="undOvr"/>
                              <m:grow m:val="on"/>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𝑖</m:t>
                                  </m:r>
                                </m:sub>
                              </m:sSub>
                            </m:sub>
                            <m:sup/>
                            <m:e>
                              <m:sSup>
                                <m:sSupPr>
                                  <m:ctrlPr>
                                    <a:rPr lang="en-US" sz="2400" i="1">
                                      <a:solidFill>
                                        <a:srgbClr val="836967"/>
                                      </a:solidFill>
                                      <a:latin typeface="Cambria Math" panose="02040503050406030204" pitchFamily="18" charset="0"/>
                                    </a:rPr>
                                  </m:ctrlPr>
                                </m:sSup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e>
                                <m:sup>
                                  <m:r>
                                    <a:rPr lang="en-US" sz="2400" i="1">
                                      <a:latin typeface="Cambria Math" panose="02040503050406030204" pitchFamily="18" charset="0"/>
                                    </a:rPr>
                                    <m:t>𝑘</m:t>
                                  </m:r>
                                </m:sup>
                              </m:sSup>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𝑘</m:t>
                                  </m:r>
                                </m:sup>
                              </m:sSup>
                              <m:sSub>
                                <m:sSubPr>
                                  <m:ctrlPr>
                                    <a:rPr lang="en-US" sz="2400" i="1">
                                      <a:solidFill>
                                        <a:srgbClr val="836967"/>
                                      </a:solidFill>
                                      <a:latin typeface="Cambria Math" panose="02040503050406030204" pitchFamily="18" charset="0"/>
                                    </a:rPr>
                                  </m:ctrlPr>
                                </m:sSub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𝑗</m:t>
                                  </m:r>
                                </m:sub>
                              </m:sSub>
                            </m:e>
                          </m:nary>
                        </m:e>
                      </m:d>
                    </m:oMath>
                  </m:oMathPara>
                </a14:m>
                <a:endParaRPr lang="en-US" sz="2400" dirty="0"/>
              </a:p>
            </p:txBody>
          </p:sp>
        </mc:Choice>
        <mc:Fallback>
          <p:sp>
            <p:nvSpPr>
              <p:cNvPr id="19" name="TextBox 18">
                <a:extLst>
                  <a:ext uri="{FF2B5EF4-FFF2-40B4-BE49-F238E27FC236}">
                    <a16:creationId xmlns:a16="http://schemas.microsoft.com/office/drawing/2014/main" id="{7E80816D-9B43-656A-7CF6-8F76E414E441}"/>
                  </a:ext>
                </a:extLst>
              </p:cNvPr>
              <p:cNvSpPr txBox="1">
                <a:spLocks noRot="1" noChangeAspect="1" noMove="1" noResize="1" noEditPoints="1" noAdjustHandles="1" noChangeArrowheads="1" noChangeShapeType="1" noTextEdit="1"/>
              </p:cNvSpPr>
              <p:nvPr/>
            </p:nvSpPr>
            <p:spPr>
              <a:xfrm>
                <a:off x="4191000" y="3603294"/>
                <a:ext cx="9144000" cy="10468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36CAF0E-FDEC-3488-3BF5-F8E6AB773767}"/>
                  </a:ext>
                </a:extLst>
              </p:cNvPr>
              <p:cNvSpPr txBox="1"/>
              <p:nvPr/>
            </p:nvSpPr>
            <p:spPr>
              <a:xfrm>
                <a:off x="8235890" y="5672896"/>
                <a:ext cx="914400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𝑖</m:t>
                          </m:r>
                        </m:sub>
                        <m:sup>
                          <m:r>
                            <a:rPr lang="en-US" sz="2400" i="0">
                              <a:latin typeface="Cambria Math" panose="02040503050406030204" pitchFamily="18" charset="0"/>
                            </a:rPr>
                            <m:t>′</m:t>
                          </m:r>
                        </m:sup>
                      </m:sSubSup>
                      <m:r>
                        <a:rPr lang="en-US" sz="2400" i="0">
                          <a:latin typeface="Cambria Math" panose="02040503050406030204" pitchFamily="18" charset="0"/>
                        </a:rPr>
                        <m:t> = </m:t>
                      </m:r>
                      <m:r>
                        <a:rPr lang="en-US" sz="2400" i="1">
                          <a:latin typeface="Cambria Math" panose="02040503050406030204" pitchFamily="18" charset="0"/>
                        </a:rPr>
                        <m:t>𝜎</m:t>
                      </m:r>
                      <m:r>
                        <a:rPr lang="en-US" sz="2400" i="0">
                          <a:latin typeface="Cambria Math" panose="02040503050406030204" pitchFamily="18" charset="0"/>
                        </a:rPr>
                        <m:t> </m:t>
                      </m:r>
                      <m:d>
                        <m:dPr>
                          <m:ctrlPr>
                            <a:rPr lang="en-US" sz="2400" i="1">
                              <a:solidFill>
                                <a:srgbClr val="836967"/>
                              </a:solidFill>
                              <a:latin typeface="Cambria Math" panose="02040503050406030204" pitchFamily="18" charset="0"/>
                            </a:rPr>
                          </m:ctrlPr>
                        </m:dPr>
                        <m:e>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𝐾</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𝐾</m:t>
                              </m:r>
                            </m:sup>
                            <m:e>
                              <m:nary>
                                <m:naryPr>
                                  <m:chr m:val="∑"/>
                                  <m:limLoc m:val="undOvr"/>
                                  <m:grow m:val="on"/>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𝑖</m:t>
                                      </m:r>
                                    </m:sub>
                                  </m:sSub>
                                </m:sub>
                                <m:sup/>
                                <m:e>
                                  <m:sSup>
                                    <m:sSupPr>
                                      <m:ctrlPr>
                                        <a:rPr lang="en-US" sz="2400" i="1">
                                          <a:solidFill>
                                            <a:srgbClr val="836967"/>
                                          </a:solidFill>
                                          <a:latin typeface="Cambria Math" panose="02040503050406030204" pitchFamily="18" charset="0"/>
                                        </a:rPr>
                                      </m:ctrlPr>
                                    </m:sSup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e>
                                    <m:sup>
                                      <m:r>
                                        <a:rPr lang="en-US" sz="2400" i="1">
                                          <a:latin typeface="Cambria Math" panose="02040503050406030204" pitchFamily="18" charset="0"/>
                                        </a:rPr>
                                        <m:t>𝑘</m:t>
                                      </m:r>
                                    </m:sup>
                                  </m:sSup>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𝑘</m:t>
                                      </m:r>
                                    </m:sup>
                                  </m:sSup>
                                  <m:sSub>
                                    <m:sSubPr>
                                      <m:ctrlPr>
                                        <a:rPr lang="en-US" sz="2400" i="1">
                                          <a:solidFill>
                                            <a:srgbClr val="836967"/>
                                          </a:solidFill>
                                          <a:latin typeface="Cambria Math" panose="02040503050406030204" pitchFamily="18" charset="0"/>
                                        </a:rPr>
                                      </m:ctrlPr>
                                    </m:sSub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𝑗</m:t>
                                      </m:r>
                                    </m:sub>
                                  </m:sSub>
                                </m:e>
                              </m:nary>
                            </m:e>
                          </m:nary>
                        </m:e>
                      </m:d>
                    </m:oMath>
                  </m:oMathPara>
                </a14:m>
                <a:endParaRPr lang="en-US" sz="2400" dirty="0"/>
              </a:p>
            </p:txBody>
          </p:sp>
        </mc:Choice>
        <mc:Fallback>
          <p:sp>
            <p:nvSpPr>
              <p:cNvPr id="21" name="TextBox 20">
                <a:extLst>
                  <a:ext uri="{FF2B5EF4-FFF2-40B4-BE49-F238E27FC236}">
                    <a16:creationId xmlns:a16="http://schemas.microsoft.com/office/drawing/2014/main" id="{536CAF0E-FDEC-3488-3BF5-F8E6AB773767}"/>
                  </a:ext>
                </a:extLst>
              </p:cNvPr>
              <p:cNvSpPr txBox="1">
                <a:spLocks noRot="1" noChangeAspect="1" noMove="1" noResize="1" noEditPoints="1" noAdjustHandles="1" noChangeArrowheads="1" noChangeShapeType="1" noTextEdit="1"/>
              </p:cNvSpPr>
              <p:nvPr/>
            </p:nvSpPr>
            <p:spPr>
              <a:xfrm>
                <a:off x="8235890" y="5672896"/>
                <a:ext cx="9144000" cy="1281376"/>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6315241" cy="3202094"/>
          </a:xfrm>
        </p:grpSpPr>
        <p:sp>
          <p:nvSpPr>
            <p:cNvPr id="3" name="Freeform 3"/>
            <p:cNvSpPr/>
            <p:nvPr/>
          </p:nvSpPr>
          <p:spPr>
            <a:xfrm>
              <a:off x="0" y="0"/>
              <a:ext cx="6315241" cy="3202094"/>
            </a:xfrm>
            <a:custGeom>
              <a:avLst/>
              <a:gdLst/>
              <a:ahLst/>
              <a:cxnLst/>
              <a:rect l="l" t="t" r="r" b="b"/>
              <a:pathLst>
                <a:path w="6315241" h="3202094">
                  <a:moveTo>
                    <a:pt x="17649" y="0"/>
                  </a:moveTo>
                  <a:lnTo>
                    <a:pt x="6297592" y="0"/>
                  </a:lnTo>
                  <a:cubicBezTo>
                    <a:pt x="6302273" y="0"/>
                    <a:pt x="6306762" y="1859"/>
                    <a:pt x="6310072" y="5169"/>
                  </a:cubicBezTo>
                  <a:cubicBezTo>
                    <a:pt x="6313382" y="8479"/>
                    <a:pt x="6315241" y="12968"/>
                    <a:pt x="6315241" y="17649"/>
                  </a:cubicBezTo>
                  <a:lnTo>
                    <a:pt x="6315241" y="3184445"/>
                  </a:lnTo>
                  <a:cubicBezTo>
                    <a:pt x="6315241" y="3194192"/>
                    <a:pt x="6307340" y="3202094"/>
                    <a:pt x="6297592" y="3202094"/>
                  </a:cubicBezTo>
                  <a:lnTo>
                    <a:pt x="17649" y="3202094"/>
                  </a:lnTo>
                  <a:cubicBezTo>
                    <a:pt x="12968" y="3202094"/>
                    <a:pt x="8479" y="3200235"/>
                    <a:pt x="5169" y="3196925"/>
                  </a:cubicBezTo>
                  <a:cubicBezTo>
                    <a:pt x="1859" y="3193615"/>
                    <a:pt x="0" y="3189126"/>
                    <a:pt x="0" y="3184445"/>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4" name="TextBox 4"/>
            <p:cNvSpPr txBox="1"/>
            <p:nvPr/>
          </p:nvSpPr>
          <p:spPr>
            <a:xfrm>
              <a:off x="0" y="-66675"/>
              <a:ext cx="6315241" cy="3268769"/>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5" name="Group 5"/>
          <p:cNvGrpSpPr/>
          <p:nvPr/>
        </p:nvGrpSpPr>
        <p:grpSpPr>
          <a:xfrm>
            <a:off x="1350619" y="1361887"/>
            <a:ext cx="7767550" cy="7563225"/>
            <a:chOff x="0" y="0"/>
            <a:chExt cx="3022313" cy="2942811"/>
          </a:xfrm>
        </p:grpSpPr>
        <p:sp>
          <p:nvSpPr>
            <p:cNvPr id="6" name="Freeform 6"/>
            <p:cNvSpPr/>
            <p:nvPr/>
          </p:nvSpPr>
          <p:spPr>
            <a:xfrm>
              <a:off x="0" y="0"/>
              <a:ext cx="3022313" cy="2942811"/>
            </a:xfrm>
            <a:custGeom>
              <a:avLst/>
              <a:gdLst/>
              <a:ahLst/>
              <a:cxnLst/>
              <a:rect l="l" t="t" r="r" b="b"/>
              <a:pathLst>
                <a:path w="3022313" h="2942811">
                  <a:moveTo>
                    <a:pt x="29901" y="0"/>
                  </a:moveTo>
                  <a:lnTo>
                    <a:pt x="2992412" y="0"/>
                  </a:lnTo>
                  <a:cubicBezTo>
                    <a:pt x="3000342" y="0"/>
                    <a:pt x="3007947" y="3150"/>
                    <a:pt x="3013555" y="8758"/>
                  </a:cubicBezTo>
                  <a:cubicBezTo>
                    <a:pt x="3019163" y="14365"/>
                    <a:pt x="3022313" y="21971"/>
                    <a:pt x="3022313" y="29901"/>
                  </a:cubicBezTo>
                  <a:lnTo>
                    <a:pt x="3022313" y="2912910"/>
                  </a:lnTo>
                  <a:cubicBezTo>
                    <a:pt x="3022313" y="2920841"/>
                    <a:pt x="3019163" y="2928446"/>
                    <a:pt x="3013555" y="2934053"/>
                  </a:cubicBezTo>
                  <a:cubicBezTo>
                    <a:pt x="3007947" y="2939661"/>
                    <a:pt x="3000342" y="2942811"/>
                    <a:pt x="2992412" y="2942811"/>
                  </a:cubicBezTo>
                  <a:lnTo>
                    <a:pt x="29901" y="2942811"/>
                  </a:lnTo>
                  <a:cubicBezTo>
                    <a:pt x="21971" y="2942811"/>
                    <a:pt x="14365" y="2939661"/>
                    <a:pt x="8758" y="2934053"/>
                  </a:cubicBezTo>
                  <a:cubicBezTo>
                    <a:pt x="3150" y="2928446"/>
                    <a:pt x="0" y="2920841"/>
                    <a:pt x="0" y="2912910"/>
                  </a:cubicBezTo>
                  <a:lnTo>
                    <a:pt x="0" y="29901"/>
                  </a:lnTo>
                  <a:cubicBezTo>
                    <a:pt x="0" y="21971"/>
                    <a:pt x="3150" y="14365"/>
                    <a:pt x="8758" y="8758"/>
                  </a:cubicBezTo>
                  <a:cubicBezTo>
                    <a:pt x="14365" y="3150"/>
                    <a:pt x="21971" y="0"/>
                    <a:pt x="29901" y="0"/>
                  </a:cubicBezTo>
                  <a:close/>
                </a:path>
              </a:pathLst>
            </a:custGeom>
            <a:solidFill>
              <a:srgbClr val="FF9DC6"/>
            </a:solidFill>
            <a:ln w="47625" cap="rnd">
              <a:solidFill>
                <a:srgbClr val="FFFFFF"/>
              </a:solidFill>
              <a:prstDash val="solid"/>
              <a:round/>
            </a:ln>
          </p:spPr>
          <p:txBody>
            <a:bodyPr/>
            <a:lstStyle/>
            <a:p>
              <a:endParaRPr lang="en-US"/>
            </a:p>
          </p:txBody>
        </p:sp>
        <p:sp>
          <p:nvSpPr>
            <p:cNvPr id="7" name="TextBox 7"/>
            <p:cNvSpPr txBox="1"/>
            <p:nvPr/>
          </p:nvSpPr>
          <p:spPr>
            <a:xfrm>
              <a:off x="0" y="-66675"/>
              <a:ext cx="3022313" cy="3009486"/>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8" name="Group 8"/>
          <p:cNvGrpSpPr/>
          <p:nvPr/>
        </p:nvGrpSpPr>
        <p:grpSpPr>
          <a:xfrm>
            <a:off x="9498504" y="1361887"/>
            <a:ext cx="7438878" cy="7563225"/>
            <a:chOff x="0" y="0"/>
            <a:chExt cx="2894428" cy="2942811"/>
          </a:xfrm>
        </p:grpSpPr>
        <p:sp>
          <p:nvSpPr>
            <p:cNvPr id="9" name="Freeform 9"/>
            <p:cNvSpPr/>
            <p:nvPr/>
          </p:nvSpPr>
          <p:spPr>
            <a:xfrm>
              <a:off x="0" y="0"/>
              <a:ext cx="2894428" cy="2942811"/>
            </a:xfrm>
            <a:custGeom>
              <a:avLst/>
              <a:gdLst/>
              <a:ahLst/>
              <a:cxnLst/>
              <a:rect l="l" t="t" r="r" b="b"/>
              <a:pathLst>
                <a:path w="2894428" h="2942811">
                  <a:moveTo>
                    <a:pt x="31222" y="0"/>
                  </a:moveTo>
                  <a:lnTo>
                    <a:pt x="2863206" y="0"/>
                  </a:lnTo>
                  <a:cubicBezTo>
                    <a:pt x="2871487" y="0"/>
                    <a:pt x="2879428" y="3289"/>
                    <a:pt x="2885283" y="9145"/>
                  </a:cubicBezTo>
                  <a:cubicBezTo>
                    <a:pt x="2891139" y="15000"/>
                    <a:pt x="2894428" y="22942"/>
                    <a:pt x="2894428" y="31222"/>
                  </a:cubicBezTo>
                  <a:lnTo>
                    <a:pt x="2894428" y="2911589"/>
                  </a:lnTo>
                  <a:cubicBezTo>
                    <a:pt x="2894428" y="2919870"/>
                    <a:pt x="2891139" y="2927811"/>
                    <a:pt x="2885283" y="2933666"/>
                  </a:cubicBezTo>
                  <a:cubicBezTo>
                    <a:pt x="2879428" y="2939522"/>
                    <a:pt x="2871487" y="2942811"/>
                    <a:pt x="2863206" y="2942811"/>
                  </a:cubicBezTo>
                  <a:lnTo>
                    <a:pt x="31222" y="2942811"/>
                  </a:lnTo>
                  <a:cubicBezTo>
                    <a:pt x="22942" y="2942811"/>
                    <a:pt x="15000" y="2939522"/>
                    <a:pt x="9145" y="2933666"/>
                  </a:cubicBezTo>
                  <a:cubicBezTo>
                    <a:pt x="3289" y="2927811"/>
                    <a:pt x="0" y="2919870"/>
                    <a:pt x="0" y="2911589"/>
                  </a:cubicBezTo>
                  <a:lnTo>
                    <a:pt x="0" y="31222"/>
                  </a:lnTo>
                  <a:cubicBezTo>
                    <a:pt x="0" y="22942"/>
                    <a:pt x="3289" y="15000"/>
                    <a:pt x="9145" y="9145"/>
                  </a:cubicBezTo>
                  <a:cubicBezTo>
                    <a:pt x="15000" y="3289"/>
                    <a:pt x="22942" y="0"/>
                    <a:pt x="31222" y="0"/>
                  </a:cubicBezTo>
                  <a:close/>
                </a:path>
              </a:pathLst>
            </a:custGeom>
            <a:solidFill>
              <a:srgbClr val="FFFFFF"/>
            </a:solidFill>
            <a:ln w="47625" cap="rnd">
              <a:solidFill>
                <a:srgbClr val="19274F"/>
              </a:solidFill>
              <a:prstDash val="lgDash"/>
              <a:round/>
            </a:ln>
          </p:spPr>
          <p:txBody>
            <a:bodyPr/>
            <a:lstStyle/>
            <a:p>
              <a:endParaRPr lang="en-US"/>
            </a:p>
          </p:txBody>
        </p:sp>
        <p:sp>
          <p:nvSpPr>
            <p:cNvPr id="10" name="TextBox 10"/>
            <p:cNvSpPr txBox="1"/>
            <p:nvPr/>
          </p:nvSpPr>
          <p:spPr>
            <a:xfrm>
              <a:off x="0" y="-66675"/>
              <a:ext cx="2894428" cy="3009486"/>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1" name="TextBox 11"/>
          <p:cNvSpPr txBox="1"/>
          <p:nvPr/>
        </p:nvSpPr>
        <p:spPr>
          <a:xfrm>
            <a:off x="1341005" y="2502505"/>
            <a:ext cx="7786778" cy="5339140"/>
          </a:xfrm>
          <a:prstGeom prst="rect">
            <a:avLst/>
          </a:prstGeom>
        </p:spPr>
        <p:txBody>
          <a:bodyPr lIns="0" tIns="0" rIns="0" bIns="0" rtlCol="0" anchor="t">
            <a:spAutoFit/>
          </a:bodyPr>
          <a:lstStyle/>
          <a:p>
            <a:pPr marL="0" lvl="0" indent="0" algn="ctr">
              <a:lnSpc>
                <a:spcPts val="7045"/>
              </a:lnSpc>
              <a:spcBef>
                <a:spcPct val="0"/>
              </a:spcBef>
            </a:pPr>
            <a:r>
              <a:rPr lang="en-US" sz="6404" b="1">
                <a:solidFill>
                  <a:srgbClr val="19274F"/>
                </a:solidFill>
                <a:latin typeface="Montaser Arabic Bold"/>
                <a:ea typeface="Montaser Arabic Bold"/>
                <a:cs typeface="Montaser Arabic Bold"/>
                <a:sym typeface="Montaser Arabic Bold"/>
              </a:rPr>
              <a:t>MINH HỌA  THÔNG TIN CHI TIẾT CỦA 1 NODE, HOẶC THÔNG TIN CHI TIẾT CỦA 1 CẠNH</a:t>
            </a:r>
          </a:p>
        </p:txBody>
      </p:sp>
      <p:sp>
        <p:nvSpPr>
          <p:cNvPr id="12" name="Freeform 12"/>
          <p:cNvSpPr/>
          <p:nvPr/>
        </p:nvSpPr>
        <p:spPr>
          <a:xfrm>
            <a:off x="9721321" y="2735202"/>
            <a:ext cx="6993243" cy="4816596"/>
          </a:xfrm>
          <a:custGeom>
            <a:avLst/>
            <a:gdLst/>
            <a:ahLst/>
            <a:cxnLst/>
            <a:rect l="l" t="t" r="r" b="b"/>
            <a:pathLst>
              <a:path w="6993243" h="4816596">
                <a:moveTo>
                  <a:pt x="0" y="0"/>
                </a:moveTo>
                <a:lnTo>
                  <a:pt x="6993243" y="0"/>
                </a:lnTo>
                <a:lnTo>
                  <a:pt x="6993243" y="4816596"/>
                </a:lnTo>
                <a:lnTo>
                  <a:pt x="0" y="481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7259300" y="95631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39</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199797" y="-1240546"/>
            <a:ext cx="15315362" cy="17088270"/>
          </a:xfrm>
          <a:custGeom>
            <a:avLst/>
            <a:gdLst/>
            <a:ahLst/>
            <a:cxnLst/>
            <a:rect l="l" t="t" r="r" b="b"/>
            <a:pathLst>
              <a:path w="15315362" h="17088270">
                <a:moveTo>
                  <a:pt x="0" y="0"/>
                </a:moveTo>
                <a:lnTo>
                  <a:pt x="15315361" y="0"/>
                </a:lnTo>
                <a:lnTo>
                  <a:pt x="15315361" y="17088269"/>
                </a:lnTo>
                <a:lnTo>
                  <a:pt x="0" y="1708826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69437" y="3457575"/>
            <a:ext cx="7134908" cy="16859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DỮ LIỆU</a:t>
            </a:r>
          </a:p>
        </p:txBody>
      </p:sp>
      <p:sp>
        <p:nvSpPr>
          <p:cNvPr id="4" name="TextBox 4"/>
          <p:cNvSpPr txBox="1"/>
          <p:nvPr/>
        </p:nvSpPr>
        <p:spPr>
          <a:xfrm>
            <a:off x="17449800" y="97917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8510807" y="2275872"/>
            <a:ext cx="9777193" cy="4596740"/>
          </a:xfrm>
          <a:custGeom>
            <a:avLst/>
            <a:gdLst/>
            <a:ahLst/>
            <a:cxnLst/>
            <a:rect l="l" t="t" r="r" b="b"/>
            <a:pathLst>
              <a:path w="9777193" h="4596740">
                <a:moveTo>
                  <a:pt x="0" y="0"/>
                </a:moveTo>
                <a:lnTo>
                  <a:pt x="9777193" y="0"/>
                </a:lnTo>
                <a:lnTo>
                  <a:pt x="9777193" y="4596740"/>
                </a:lnTo>
                <a:lnTo>
                  <a:pt x="0" y="4596740"/>
                </a:lnTo>
                <a:lnTo>
                  <a:pt x="0" y="0"/>
                </a:lnTo>
                <a:close/>
              </a:path>
            </a:pathLst>
          </a:custGeom>
          <a:blipFill>
            <a:blip r:embed="rId2"/>
            <a:stretch>
              <a:fillRect/>
            </a:stretch>
          </a:blipFill>
        </p:spPr>
        <p:txBody>
          <a:bodyPr/>
          <a:lstStyle/>
          <a:p>
            <a:endParaRPr lang="en-US"/>
          </a:p>
        </p:txBody>
      </p:sp>
      <p:sp>
        <p:nvSpPr>
          <p:cNvPr id="13" name="Freeform 13"/>
          <p:cNvSpPr/>
          <p:nvPr/>
        </p:nvSpPr>
        <p:spPr>
          <a:xfrm>
            <a:off x="324767" y="4574242"/>
            <a:ext cx="8047062" cy="5469154"/>
          </a:xfrm>
          <a:custGeom>
            <a:avLst/>
            <a:gdLst/>
            <a:ahLst/>
            <a:cxnLst/>
            <a:rect l="l" t="t" r="r" b="b"/>
            <a:pathLst>
              <a:path w="8047062" h="5469154">
                <a:moveTo>
                  <a:pt x="0" y="0"/>
                </a:moveTo>
                <a:lnTo>
                  <a:pt x="8047063" y="0"/>
                </a:lnTo>
                <a:lnTo>
                  <a:pt x="8047063" y="5469154"/>
                </a:lnTo>
                <a:lnTo>
                  <a:pt x="0" y="5469154"/>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dirty="0">
                <a:solidFill>
                  <a:srgbClr val="19274F"/>
                </a:solidFill>
                <a:latin typeface="Montaser Arabic Bold"/>
                <a:ea typeface="Montaser Arabic Bold"/>
                <a:cs typeface="Montaser Arabic Bold"/>
                <a:sym typeface="Montaser Arabic Bold"/>
              </a:rPr>
              <a:t>MINH HỌA THÔNG TIN</a:t>
            </a:r>
          </a:p>
        </p:txBody>
      </p:sp>
      <p:sp>
        <p:nvSpPr>
          <p:cNvPr id="15" name="TextBox 15"/>
          <p:cNvSpPr txBox="1"/>
          <p:nvPr/>
        </p:nvSpPr>
        <p:spPr>
          <a:xfrm>
            <a:off x="4348299" y="2643553"/>
            <a:ext cx="13078582" cy="50165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Kiểm tra node</a:t>
            </a:r>
          </a:p>
        </p:txBody>
      </p:sp>
      <p:sp>
        <p:nvSpPr>
          <p:cNvPr id="16" name="TextBox 16"/>
          <p:cNvSpPr txBox="1"/>
          <p:nvPr/>
        </p:nvSpPr>
        <p:spPr>
          <a:xfrm>
            <a:off x="8371830" y="8019038"/>
            <a:ext cx="13078582" cy="50165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Kiểm tra edge</a:t>
            </a:r>
          </a:p>
        </p:txBody>
      </p:sp>
      <p:sp>
        <p:nvSpPr>
          <p:cNvPr id="17" name="TextBox 17"/>
          <p:cNvSpPr txBox="1"/>
          <p:nvPr/>
        </p:nvSpPr>
        <p:spPr>
          <a:xfrm>
            <a:off x="17259300" y="9648566"/>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40</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568670" y="622330"/>
            <a:ext cx="2646513" cy="1641473"/>
            <a:chOff x="0" y="0"/>
            <a:chExt cx="3528684" cy="2188630"/>
          </a:xfrm>
        </p:grpSpPr>
        <p:grpSp>
          <p:nvGrpSpPr>
            <p:cNvPr id="3" name="Group 3"/>
            <p:cNvGrpSpPr/>
            <p:nvPr/>
          </p:nvGrpSpPr>
          <p:grpSpPr>
            <a:xfrm>
              <a:off x="0" y="0"/>
              <a:ext cx="3528684" cy="2188630"/>
              <a:chOff x="0" y="0"/>
              <a:chExt cx="1029744" cy="638688"/>
            </a:xfrm>
          </p:grpSpPr>
          <p:sp>
            <p:nvSpPr>
              <p:cNvPr id="4" name="Freeform 4"/>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107003" y="120955"/>
              <a:ext cx="3314679" cy="1946720"/>
              <a:chOff x="0" y="0"/>
              <a:chExt cx="967293" cy="568094"/>
            </a:xfrm>
          </p:grpSpPr>
          <p:sp>
            <p:nvSpPr>
              <p:cNvPr id="7" name="Freeform 7"/>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8" name="TextBox 8"/>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9" name="Freeform 9"/>
            <p:cNvSpPr/>
            <p:nvPr/>
          </p:nvSpPr>
          <p:spPr>
            <a:xfrm>
              <a:off x="771866" y="311161"/>
              <a:ext cx="1984952" cy="1566307"/>
            </a:xfrm>
            <a:custGeom>
              <a:avLst/>
              <a:gdLst/>
              <a:ahLst/>
              <a:cxnLst/>
              <a:rect l="l" t="t" r="r" b="b"/>
              <a:pathLst>
                <a:path w="1984952" h="1566307">
                  <a:moveTo>
                    <a:pt x="0" y="0"/>
                  </a:moveTo>
                  <a:lnTo>
                    <a:pt x="1984952" y="0"/>
                  </a:lnTo>
                  <a:lnTo>
                    <a:pt x="1984952" y="1566308"/>
                  </a:lnTo>
                  <a:lnTo>
                    <a:pt x="0" y="1566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0" name="Group 10"/>
          <p:cNvGrpSpPr/>
          <p:nvPr/>
        </p:nvGrpSpPr>
        <p:grpSpPr>
          <a:xfrm>
            <a:off x="568670" y="2472481"/>
            <a:ext cx="2646513" cy="1641473"/>
            <a:chOff x="0" y="0"/>
            <a:chExt cx="3528684" cy="2188630"/>
          </a:xfrm>
        </p:grpSpPr>
        <p:grpSp>
          <p:nvGrpSpPr>
            <p:cNvPr id="11" name="Group 11"/>
            <p:cNvGrpSpPr/>
            <p:nvPr/>
          </p:nvGrpSpPr>
          <p:grpSpPr>
            <a:xfrm>
              <a:off x="0" y="0"/>
              <a:ext cx="3528684" cy="2188630"/>
              <a:chOff x="0" y="0"/>
              <a:chExt cx="1029744" cy="638688"/>
            </a:xfrm>
          </p:grpSpPr>
          <p:sp>
            <p:nvSpPr>
              <p:cNvPr id="12" name="Freeform 12"/>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13" name="TextBox 13"/>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14" name="Group 14"/>
            <p:cNvGrpSpPr/>
            <p:nvPr/>
          </p:nvGrpSpPr>
          <p:grpSpPr>
            <a:xfrm>
              <a:off x="107003" y="120955"/>
              <a:ext cx="3314679" cy="1946720"/>
              <a:chOff x="0" y="0"/>
              <a:chExt cx="967293" cy="568094"/>
            </a:xfrm>
          </p:grpSpPr>
          <p:sp>
            <p:nvSpPr>
              <p:cNvPr id="15" name="Freeform 15"/>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16" name="TextBox 16"/>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7" name="Freeform 17"/>
            <p:cNvSpPr/>
            <p:nvPr/>
          </p:nvSpPr>
          <p:spPr>
            <a:xfrm>
              <a:off x="956564" y="339706"/>
              <a:ext cx="1680434" cy="1509335"/>
            </a:xfrm>
            <a:custGeom>
              <a:avLst/>
              <a:gdLst/>
              <a:ahLst/>
              <a:cxnLst/>
              <a:rect l="l" t="t" r="r" b="b"/>
              <a:pathLst>
                <a:path w="1680434" h="1509335">
                  <a:moveTo>
                    <a:pt x="0" y="0"/>
                  </a:moveTo>
                  <a:lnTo>
                    <a:pt x="1680434" y="0"/>
                  </a:lnTo>
                  <a:lnTo>
                    <a:pt x="1680434" y="1509336"/>
                  </a:lnTo>
                  <a:lnTo>
                    <a:pt x="0" y="1509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8"/>
          <p:cNvGrpSpPr/>
          <p:nvPr/>
        </p:nvGrpSpPr>
        <p:grpSpPr>
          <a:xfrm>
            <a:off x="568670" y="6172959"/>
            <a:ext cx="2646513" cy="1686222"/>
            <a:chOff x="0" y="0"/>
            <a:chExt cx="3528684" cy="2248295"/>
          </a:xfrm>
        </p:grpSpPr>
        <p:grpSp>
          <p:nvGrpSpPr>
            <p:cNvPr id="19" name="Group 19"/>
            <p:cNvGrpSpPr/>
            <p:nvPr/>
          </p:nvGrpSpPr>
          <p:grpSpPr>
            <a:xfrm>
              <a:off x="0" y="0"/>
              <a:ext cx="3528684" cy="2188630"/>
              <a:chOff x="0" y="0"/>
              <a:chExt cx="1029744" cy="638688"/>
            </a:xfrm>
          </p:grpSpPr>
          <p:sp>
            <p:nvSpPr>
              <p:cNvPr id="20" name="Freeform 20"/>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21" name="TextBox 21"/>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22" name="Group 22"/>
            <p:cNvGrpSpPr/>
            <p:nvPr/>
          </p:nvGrpSpPr>
          <p:grpSpPr>
            <a:xfrm>
              <a:off x="107003" y="120955"/>
              <a:ext cx="3314679" cy="1946720"/>
              <a:chOff x="0" y="0"/>
              <a:chExt cx="967293" cy="568094"/>
            </a:xfrm>
          </p:grpSpPr>
          <p:sp>
            <p:nvSpPr>
              <p:cNvPr id="23" name="Freeform 23"/>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24" name="TextBox 24"/>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25" name="Freeform 25"/>
            <p:cNvSpPr/>
            <p:nvPr/>
          </p:nvSpPr>
          <p:spPr>
            <a:xfrm rot="-1173271">
              <a:off x="1057907" y="295243"/>
              <a:ext cx="1384713" cy="1772432"/>
            </a:xfrm>
            <a:custGeom>
              <a:avLst/>
              <a:gdLst/>
              <a:ahLst/>
              <a:cxnLst/>
              <a:rect l="l" t="t" r="r" b="b"/>
              <a:pathLst>
                <a:path w="1384713" h="1772432">
                  <a:moveTo>
                    <a:pt x="0" y="0"/>
                  </a:moveTo>
                  <a:lnTo>
                    <a:pt x="1384712" y="0"/>
                  </a:lnTo>
                  <a:lnTo>
                    <a:pt x="1384712" y="1772432"/>
                  </a:lnTo>
                  <a:lnTo>
                    <a:pt x="0" y="1772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6" name="Group 26"/>
          <p:cNvGrpSpPr/>
          <p:nvPr/>
        </p:nvGrpSpPr>
        <p:grpSpPr>
          <a:xfrm>
            <a:off x="568670" y="622330"/>
            <a:ext cx="17150661" cy="9042341"/>
            <a:chOff x="0" y="0"/>
            <a:chExt cx="22867548" cy="12056454"/>
          </a:xfrm>
        </p:grpSpPr>
        <p:grpSp>
          <p:nvGrpSpPr>
            <p:cNvPr id="27" name="Group 27"/>
            <p:cNvGrpSpPr/>
            <p:nvPr/>
          </p:nvGrpSpPr>
          <p:grpSpPr>
            <a:xfrm>
              <a:off x="0" y="4933853"/>
              <a:ext cx="4881569" cy="2188630"/>
              <a:chOff x="0" y="0"/>
              <a:chExt cx="1424545" cy="638688"/>
            </a:xfrm>
          </p:grpSpPr>
          <p:sp>
            <p:nvSpPr>
              <p:cNvPr id="28" name="Freeform 28"/>
              <p:cNvSpPr/>
              <p:nvPr/>
            </p:nvSpPr>
            <p:spPr>
              <a:xfrm>
                <a:off x="0" y="0"/>
                <a:ext cx="1424545" cy="638688"/>
              </a:xfrm>
              <a:custGeom>
                <a:avLst/>
                <a:gdLst/>
                <a:ahLst/>
                <a:cxnLst/>
                <a:rect l="l" t="t" r="r" b="b"/>
                <a:pathLst>
                  <a:path w="1424545" h="638688">
                    <a:moveTo>
                      <a:pt x="78240" y="0"/>
                    </a:moveTo>
                    <a:lnTo>
                      <a:pt x="1346304" y="0"/>
                    </a:lnTo>
                    <a:cubicBezTo>
                      <a:pt x="1389515" y="0"/>
                      <a:pt x="1424545" y="35029"/>
                      <a:pt x="1424545" y="78240"/>
                    </a:cubicBezTo>
                    <a:lnTo>
                      <a:pt x="1424545" y="560448"/>
                    </a:lnTo>
                    <a:cubicBezTo>
                      <a:pt x="1424545" y="603659"/>
                      <a:pt x="1389515" y="638688"/>
                      <a:pt x="1346304" y="638688"/>
                    </a:cubicBezTo>
                    <a:lnTo>
                      <a:pt x="78240" y="638688"/>
                    </a:lnTo>
                    <a:cubicBezTo>
                      <a:pt x="57490" y="638688"/>
                      <a:pt x="37589" y="630445"/>
                      <a:pt x="22916" y="615772"/>
                    </a:cubicBezTo>
                    <a:cubicBezTo>
                      <a:pt x="8243" y="601099"/>
                      <a:pt x="0" y="581199"/>
                      <a:pt x="0" y="560448"/>
                    </a:cubicBezTo>
                    <a:lnTo>
                      <a:pt x="0" y="78240"/>
                    </a:lnTo>
                    <a:cubicBezTo>
                      <a:pt x="0" y="35029"/>
                      <a:pt x="35029" y="0"/>
                      <a:pt x="78240" y="0"/>
                    </a:cubicBezTo>
                    <a:close/>
                  </a:path>
                </a:pathLst>
              </a:custGeom>
              <a:solidFill>
                <a:srgbClr val="FBD86A"/>
              </a:solidFill>
              <a:ln cap="rnd">
                <a:noFill/>
                <a:prstDash val="solid"/>
                <a:round/>
              </a:ln>
            </p:spPr>
            <p:txBody>
              <a:bodyPr/>
              <a:lstStyle/>
              <a:p>
                <a:endParaRPr lang="en-US"/>
              </a:p>
            </p:txBody>
          </p:sp>
          <p:sp>
            <p:nvSpPr>
              <p:cNvPr id="29" name="TextBox 29"/>
              <p:cNvSpPr txBox="1"/>
              <p:nvPr/>
            </p:nvSpPr>
            <p:spPr>
              <a:xfrm>
                <a:off x="0" y="-66675"/>
                <a:ext cx="1424545"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30" name="Group 30"/>
            <p:cNvGrpSpPr/>
            <p:nvPr/>
          </p:nvGrpSpPr>
          <p:grpSpPr>
            <a:xfrm>
              <a:off x="107003" y="5054808"/>
              <a:ext cx="3314679" cy="1946720"/>
              <a:chOff x="0" y="0"/>
              <a:chExt cx="967293" cy="568094"/>
            </a:xfrm>
          </p:grpSpPr>
          <p:sp>
            <p:nvSpPr>
              <p:cNvPr id="31" name="Freeform 31"/>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FFFFFF"/>
              </a:solidFill>
              <a:ln w="38100" cap="rnd">
                <a:solidFill>
                  <a:srgbClr val="19274F"/>
                </a:solidFill>
                <a:prstDash val="lgDash"/>
                <a:round/>
              </a:ln>
            </p:spPr>
            <p:txBody>
              <a:bodyPr/>
              <a:lstStyle/>
              <a:p>
                <a:endParaRPr lang="en-US"/>
              </a:p>
            </p:txBody>
          </p:sp>
          <p:sp>
            <p:nvSpPr>
              <p:cNvPr id="32" name="TextBox 32"/>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33" name="Freeform 33"/>
            <p:cNvSpPr/>
            <p:nvPr/>
          </p:nvSpPr>
          <p:spPr>
            <a:xfrm>
              <a:off x="1057907" y="5246497"/>
              <a:ext cx="1412870" cy="1563342"/>
            </a:xfrm>
            <a:custGeom>
              <a:avLst/>
              <a:gdLst/>
              <a:ahLst/>
              <a:cxnLst/>
              <a:rect l="l" t="t" r="r" b="b"/>
              <a:pathLst>
                <a:path w="1412870" h="1563342">
                  <a:moveTo>
                    <a:pt x="0" y="0"/>
                  </a:moveTo>
                  <a:lnTo>
                    <a:pt x="1412870" y="0"/>
                  </a:lnTo>
                  <a:lnTo>
                    <a:pt x="1412870" y="1563342"/>
                  </a:lnTo>
                  <a:lnTo>
                    <a:pt x="0" y="1563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4" name="Group 34"/>
            <p:cNvGrpSpPr/>
            <p:nvPr/>
          </p:nvGrpSpPr>
          <p:grpSpPr>
            <a:xfrm>
              <a:off x="4337282" y="0"/>
              <a:ext cx="18530265" cy="12056454"/>
              <a:chOff x="0" y="0"/>
              <a:chExt cx="5407522" cy="3518327"/>
            </a:xfrm>
          </p:grpSpPr>
          <p:sp>
            <p:nvSpPr>
              <p:cNvPr id="35" name="Freeform 35"/>
              <p:cNvSpPr/>
              <p:nvPr/>
            </p:nvSpPr>
            <p:spPr>
              <a:xfrm>
                <a:off x="0" y="0"/>
                <a:ext cx="5407521" cy="3518327"/>
              </a:xfrm>
              <a:custGeom>
                <a:avLst/>
                <a:gdLst/>
                <a:ahLst/>
                <a:cxnLst/>
                <a:rect l="l" t="t" r="r" b="b"/>
                <a:pathLst>
                  <a:path w="5407521" h="3518327">
                    <a:moveTo>
                      <a:pt x="20611" y="0"/>
                    </a:moveTo>
                    <a:lnTo>
                      <a:pt x="5386910" y="0"/>
                    </a:lnTo>
                    <a:cubicBezTo>
                      <a:pt x="5392377" y="0"/>
                      <a:pt x="5397619" y="2172"/>
                      <a:pt x="5401485" y="6037"/>
                    </a:cubicBezTo>
                    <a:cubicBezTo>
                      <a:pt x="5405350" y="9902"/>
                      <a:pt x="5407521" y="15145"/>
                      <a:pt x="5407521" y="20611"/>
                    </a:cubicBezTo>
                    <a:lnTo>
                      <a:pt x="5407521" y="3497716"/>
                    </a:lnTo>
                    <a:cubicBezTo>
                      <a:pt x="5407521" y="3509099"/>
                      <a:pt x="5398293" y="3518327"/>
                      <a:pt x="5386910" y="3518327"/>
                    </a:cubicBezTo>
                    <a:lnTo>
                      <a:pt x="20611" y="3518327"/>
                    </a:lnTo>
                    <a:cubicBezTo>
                      <a:pt x="15145" y="3518327"/>
                      <a:pt x="9902" y="3516156"/>
                      <a:pt x="6037" y="3512290"/>
                    </a:cubicBezTo>
                    <a:cubicBezTo>
                      <a:pt x="2172" y="3508425"/>
                      <a:pt x="0" y="3503182"/>
                      <a:pt x="0" y="3497716"/>
                    </a:cubicBezTo>
                    <a:lnTo>
                      <a:pt x="0" y="20611"/>
                    </a:lnTo>
                    <a:cubicBezTo>
                      <a:pt x="0" y="15145"/>
                      <a:pt x="2172" y="9902"/>
                      <a:pt x="6037" y="6037"/>
                    </a:cubicBezTo>
                    <a:cubicBezTo>
                      <a:pt x="9902" y="2172"/>
                      <a:pt x="15145" y="0"/>
                      <a:pt x="20611" y="0"/>
                    </a:cubicBezTo>
                    <a:close/>
                  </a:path>
                </a:pathLst>
              </a:custGeom>
              <a:solidFill>
                <a:srgbClr val="FBD86A"/>
              </a:solidFill>
              <a:ln cap="rnd">
                <a:noFill/>
                <a:prstDash val="solid"/>
                <a:round/>
              </a:ln>
            </p:spPr>
            <p:txBody>
              <a:bodyPr/>
              <a:lstStyle/>
              <a:p>
                <a:endParaRPr lang="en-US"/>
              </a:p>
            </p:txBody>
          </p:sp>
          <p:sp>
            <p:nvSpPr>
              <p:cNvPr id="36" name="TextBox 36"/>
              <p:cNvSpPr txBox="1"/>
              <p:nvPr/>
            </p:nvSpPr>
            <p:spPr>
              <a:xfrm>
                <a:off x="0" y="-66675"/>
                <a:ext cx="5407522" cy="3585002"/>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37" name="Group 37"/>
            <p:cNvGrpSpPr/>
            <p:nvPr/>
          </p:nvGrpSpPr>
          <p:grpSpPr>
            <a:xfrm>
              <a:off x="4666487" y="284175"/>
              <a:ext cx="17871855" cy="11488105"/>
              <a:chOff x="0" y="0"/>
              <a:chExt cx="5215384" cy="3352471"/>
            </a:xfrm>
          </p:grpSpPr>
          <p:sp>
            <p:nvSpPr>
              <p:cNvPr id="38" name="Freeform 38"/>
              <p:cNvSpPr/>
              <p:nvPr/>
            </p:nvSpPr>
            <p:spPr>
              <a:xfrm>
                <a:off x="0" y="0"/>
                <a:ext cx="5215384" cy="3352471"/>
              </a:xfrm>
              <a:custGeom>
                <a:avLst/>
                <a:gdLst/>
                <a:ahLst/>
                <a:cxnLst/>
                <a:rect l="l" t="t" r="r" b="b"/>
                <a:pathLst>
                  <a:path w="5215384" h="3352471">
                    <a:moveTo>
                      <a:pt x="17328" y="0"/>
                    </a:moveTo>
                    <a:lnTo>
                      <a:pt x="5198056" y="0"/>
                    </a:lnTo>
                    <a:cubicBezTo>
                      <a:pt x="5207626" y="0"/>
                      <a:pt x="5215384" y="7758"/>
                      <a:pt x="5215384" y="17328"/>
                    </a:cubicBezTo>
                    <a:lnTo>
                      <a:pt x="5215384" y="3335143"/>
                    </a:lnTo>
                    <a:cubicBezTo>
                      <a:pt x="5215384" y="3339739"/>
                      <a:pt x="5213558" y="3344146"/>
                      <a:pt x="5210308" y="3347396"/>
                    </a:cubicBezTo>
                    <a:cubicBezTo>
                      <a:pt x="5207059" y="3350645"/>
                      <a:pt x="5202651" y="3352471"/>
                      <a:pt x="5198056" y="3352471"/>
                    </a:cubicBezTo>
                    <a:lnTo>
                      <a:pt x="17328" y="3352471"/>
                    </a:lnTo>
                    <a:cubicBezTo>
                      <a:pt x="7758" y="3352471"/>
                      <a:pt x="0" y="3344713"/>
                      <a:pt x="0" y="3335143"/>
                    </a:cubicBezTo>
                    <a:lnTo>
                      <a:pt x="0" y="17328"/>
                    </a:lnTo>
                    <a:cubicBezTo>
                      <a:pt x="0" y="7758"/>
                      <a:pt x="7758" y="0"/>
                      <a:pt x="17328" y="0"/>
                    </a:cubicBezTo>
                    <a:close/>
                  </a:path>
                </a:pathLst>
              </a:custGeom>
              <a:solidFill>
                <a:srgbClr val="FFFFFF"/>
              </a:solidFill>
              <a:ln w="47625" cap="rnd">
                <a:solidFill>
                  <a:srgbClr val="19274F"/>
                </a:solidFill>
                <a:prstDash val="solid"/>
                <a:round/>
              </a:ln>
            </p:spPr>
            <p:txBody>
              <a:bodyPr/>
              <a:lstStyle/>
              <a:p>
                <a:endParaRPr lang="en-US"/>
              </a:p>
            </p:txBody>
          </p:sp>
          <p:sp>
            <p:nvSpPr>
              <p:cNvPr id="39" name="TextBox 39"/>
              <p:cNvSpPr txBox="1"/>
              <p:nvPr/>
            </p:nvSpPr>
            <p:spPr>
              <a:xfrm>
                <a:off x="0" y="-66675"/>
                <a:ext cx="5215384" cy="3419146"/>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40" name="AutoShape 40"/>
            <p:cNvSpPr/>
            <p:nvPr/>
          </p:nvSpPr>
          <p:spPr>
            <a:xfrm flipV="1">
              <a:off x="4666532" y="2619573"/>
              <a:ext cx="17871803" cy="25400"/>
            </a:xfrm>
            <a:prstGeom prst="line">
              <a:avLst/>
            </a:prstGeom>
            <a:ln w="63500" cap="flat">
              <a:solidFill>
                <a:srgbClr val="19274F"/>
              </a:solidFill>
              <a:prstDash val="solid"/>
              <a:headEnd type="none" w="sm" len="sm"/>
              <a:tailEnd type="none" w="sm" len="sm"/>
            </a:ln>
          </p:spPr>
          <p:txBody>
            <a:bodyPr/>
            <a:lstStyle/>
            <a:p>
              <a:endParaRPr lang="en-US"/>
            </a:p>
          </p:txBody>
        </p:sp>
      </p:grpSp>
      <p:sp>
        <p:nvSpPr>
          <p:cNvPr id="41" name="TextBox 41"/>
          <p:cNvSpPr txBox="1"/>
          <p:nvPr/>
        </p:nvSpPr>
        <p:spPr>
          <a:xfrm>
            <a:off x="3987643" y="1333520"/>
            <a:ext cx="13271657" cy="930282"/>
          </a:xfrm>
          <a:prstGeom prst="rect">
            <a:avLst/>
          </a:prstGeom>
        </p:spPr>
        <p:txBody>
          <a:bodyPr lIns="0" tIns="0" rIns="0" bIns="0" rtlCol="0" anchor="t">
            <a:spAutoFit/>
          </a:bodyPr>
          <a:lstStyle/>
          <a:p>
            <a:pPr marL="0" lvl="0" indent="0" algn="ctr">
              <a:lnSpc>
                <a:spcPts val="7150"/>
              </a:lnSpc>
              <a:spcBef>
                <a:spcPct val="0"/>
              </a:spcBef>
            </a:pPr>
            <a:r>
              <a:rPr lang="en-US" sz="6500" b="1">
                <a:solidFill>
                  <a:srgbClr val="19274F"/>
                </a:solidFill>
                <a:latin typeface="Montaser Arabic Bold"/>
                <a:ea typeface="Montaser Arabic Bold"/>
                <a:cs typeface="Montaser Arabic Bold"/>
                <a:sym typeface="Montaser Arabic Bold"/>
              </a:rPr>
              <a:t>HIỆN THỰC</a:t>
            </a:r>
          </a:p>
        </p:txBody>
      </p:sp>
      <p:sp>
        <p:nvSpPr>
          <p:cNvPr id="42" name="Freeform 42"/>
          <p:cNvSpPr/>
          <p:nvPr/>
        </p:nvSpPr>
        <p:spPr>
          <a:xfrm flipH="1">
            <a:off x="12063559" y="4113953"/>
            <a:ext cx="5949295" cy="6127551"/>
          </a:xfrm>
          <a:custGeom>
            <a:avLst/>
            <a:gdLst/>
            <a:ahLst/>
            <a:cxnLst/>
            <a:rect l="l" t="t" r="r" b="b"/>
            <a:pathLst>
              <a:path w="5949295" h="6127551">
                <a:moveTo>
                  <a:pt x="5949294" y="0"/>
                </a:moveTo>
                <a:lnTo>
                  <a:pt x="0" y="0"/>
                </a:lnTo>
                <a:lnTo>
                  <a:pt x="0" y="6127551"/>
                </a:lnTo>
                <a:lnTo>
                  <a:pt x="5949294" y="6127551"/>
                </a:lnTo>
                <a:lnTo>
                  <a:pt x="5949294"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3" name="TextBox 43"/>
          <p:cNvSpPr txBox="1"/>
          <p:nvPr/>
        </p:nvSpPr>
        <p:spPr>
          <a:xfrm>
            <a:off x="16917042" y="9774748"/>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41</a:t>
            </a: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555782" y="4983515"/>
            <a:ext cx="8378719" cy="4503561"/>
          </a:xfrm>
          <a:custGeom>
            <a:avLst/>
            <a:gdLst/>
            <a:ahLst/>
            <a:cxnLst/>
            <a:rect l="l" t="t" r="r" b="b"/>
            <a:pathLst>
              <a:path w="8378719" h="4503561">
                <a:moveTo>
                  <a:pt x="0" y="0"/>
                </a:moveTo>
                <a:lnTo>
                  <a:pt x="8378719" y="0"/>
                </a:lnTo>
                <a:lnTo>
                  <a:pt x="8378719" y="4503562"/>
                </a:lnTo>
                <a:lnTo>
                  <a:pt x="0" y="4503562"/>
                </a:lnTo>
                <a:lnTo>
                  <a:pt x="0" y="0"/>
                </a:lnTo>
                <a:close/>
              </a:path>
            </a:pathLst>
          </a:custGeom>
          <a:blipFill>
            <a:blip r:embed="rId2"/>
            <a:stretch>
              <a:fillRect/>
            </a:stretch>
          </a:blipFill>
        </p:spPr>
        <p:txBody>
          <a:bodyPr/>
          <a:lstStyle/>
          <a:p>
            <a:endParaRPr lang="en-US"/>
          </a:p>
        </p:txBody>
      </p:sp>
      <p:sp>
        <p:nvSpPr>
          <p:cNvPr id="13" name="Freeform 13"/>
          <p:cNvSpPr/>
          <p:nvPr/>
        </p:nvSpPr>
        <p:spPr>
          <a:xfrm>
            <a:off x="10170685" y="4191370"/>
            <a:ext cx="6374748" cy="5500925"/>
          </a:xfrm>
          <a:custGeom>
            <a:avLst/>
            <a:gdLst/>
            <a:ahLst/>
            <a:cxnLst/>
            <a:rect l="l" t="t" r="r" b="b"/>
            <a:pathLst>
              <a:path w="6374748" h="5500925">
                <a:moveTo>
                  <a:pt x="0" y="0"/>
                </a:moveTo>
                <a:lnTo>
                  <a:pt x="6374749" y="0"/>
                </a:lnTo>
                <a:lnTo>
                  <a:pt x="6374749" y="5500925"/>
                </a:lnTo>
                <a:lnTo>
                  <a:pt x="0" y="5500925"/>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DATASET GRAPH</a:t>
            </a:r>
          </a:p>
        </p:txBody>
      </p:sp>
      <p:sp>
        <p:nvSpPr>
          <p:cNvPr id="15" name="TextBox 15"/>
          <p:cNvSpPr txBox="1"/>
          <p:nvPr/>
        </p:nvSpPr>
        <p:spPr>
          <a:xfrm>
            <a:off x="1680714" y="2627554"/>
            <a:ext cx="13078582" cy="50165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7568 nodes (4362 users (blue) &amp; 3206 items (green))</a:t>
            </a:r>
          </a:p>
        </p:txBody>
      </p:sp>
      <p:sp>
        <p:nvSpPr>
          <p:cNvPr id="16" name="TextBox 16"/>
          <p:cNvSpPr txBox="1"/>
          <p:nvPr/>
        </p:nvSpPr>
        <p:spPr>
          <a:xfrm>
            <a:off x="1680714" y="3453522"/>
            <a:ext cx="15026043" cy="987425"/>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260655 edges: quantity, unit_price, transaction_status, invoice_date, country.</a:t>
            </a:r>
          </a:p>
        </p:txBody>
      </p:sp>
      <p:sp>
        <p:nvSpPr>
          <p:cNvPr id="17" name="TextBox 17"/>
          <p:cNvSpPr txBox="1"/>
          <p:nvPr/>
        </p:nvSpPr>
        <p:spPr>
          <a:xfrm>
            <a:off x="17238961" y="9692295"/>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2767675" y="2623588"/>
            <a:ext cx="12220472" cy="6858740"/>
          </a:xfrm>
          <a:custGeom>
            <a:avLst/>
            <a:gdLst/>
            <a:ahLst/>
            <a:cxnLst/>
            <a:rect l="l" t="t" r="r" b="b"/>
            <a:pathLst>
              <a:path w="12220472" h="6858740">
                <a:moveTo>
                  <a:pt x="0" y="0"/>
                </a:moveTo>
                <a:lnTo>
                  <a:pt x="12220472" y="0"/>
                </a:lnTo>
                <a:lnTo>
                  <a:pt x="12220472" y="6858740"/>
                </a:lnTo>
                <a:lnTo>
                  <a:pt x="0" y="6858740"/>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THIẾT KẾ THỰC NGHIỆM</a:t>
            </a:r>
          </a:p>
        </p:txBody>
      </p:sp>
      <p:sp>
        <p:nvSpPr>
          <p:cNvPr id="14" name="TextBox 14"/>
          <p:cNvSpPr txBox="1"/>
          <p:nvPr/>
        </p:nvSpPr>
        <p:spPr>
          <a:xfrm>
            <a:off x="17238961" y="9685253"/>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43</a:t>
            </a: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THIẾT KẾ THỰC NGHIỆM</a:t>
            </a:r>
          </a:p>
        </p:txBody>
      </p:sp>
      <p:sp>
        <p:nvSpPr>
          <p:cNvPr id="13" name="TextBox 13"/>
          <p:cNvSpPr txBox="1"/>
          <p:nvPr/>
        </p:nvSpPr>
        <p:spPr>
          <a:xfrm>
            <a:off x="1840698" y="2384808"/>
            <a:ext cx="13078582" cy="6489700"/>
          </a:xfrm>
          <a:prstGeom prst="rect">
            <a:avLst/>
          </a:prstGeom>
        </p:spPr>
        <p:txBody>
          <a:bodyPr lIns="0" tIns="0" rIns="0" bIns="0" rtlCol="0" anchor="t">
            <a:spAutoFit/>
          </a:bodyPr>
          <a:lstStyle/>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Import và xử lý dữ liệu khâu 1 (Làm sạch dữ liệu)</a:t>
            </a:r>
          </a:p>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Xử lý dữ liệu khâu 2 (Chuẩn bị dữ liệu cho Graph)</a:t>
            </a:r>
          </a:p>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Chuẩn bị GAT model</a:t>
            </a:r>
          </a:p>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Chuẩn bị hàm Optimizer</a:t>
            </a:r>
          </a:p>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Huấn luyện model</a:t>
            </a:r>
          </a:p>
          <a:p>
            <a:pPr marL="755651" lvl="1" indent="-377825" algn="l">
              <a:lnSpc>
                <a:spcPts val="8750"/>
              </a:lnSpc>
              <a:buFont typeface="Arial"/>
              <a:buChar char="•"/>
            </a:pPr>
            <a:r>
              <a:rPr lang="en-US" sz="3500">
                <a:solidFill>
                  <a:srgbClr val="19274F"/>
                </a:solidFill>
                <a:latin typeface="Montaser Arabic"/>
                <a:ea typeface="Montaser Arabic"/>
                <a:cs typeface="Montaser Arabic"/>
                <a:sym typeface="Montaser Arabic"/>
              </a:rPr>
              <a:t>Kiểm tra đầu ra</a:t>
            </a:r>
          </a:p>
        </p:txBody>
      </p:sp>
      <p:sp>
        <p:nvSpPr>
          <p:cNvPr id="14" name="TextBox 14"/>
          <p:cNvSpPr txBox="1"/>
          <p:nvPr/>
        </p:nvSpPr>
        <p:spPr>
          <a:xfrm>
            <a:off x="17238961"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44</a:t>
            </a: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1445566" y="2225780"/>
            <a:ext cx="15452318" cy="3253127"/>
          </a:xfrm>
          <a:prstGeom prst="rect">
            <a:avLst/>
          </a:prstGeom>
        </p:spPr>
        <p:txBody>
          <a:bodyPr lIns="0" tIns="0" rIns="0" bIns="0" rtlCol="0" anchor="t">
            <a:spAutoFit/>
          </a:bodyPr>
          <a:lstStyle/>
          <a:p>
            <a:pPr algn="l">
              <a:lnSpc>
                <a:spcPts val="8604"/>
              </a:lnSpc>
            </a:pPr>
            <a:r>
              <a:rPr lang="en-US" sz="3441">
                <a:solidFill>
                  <a:srgbClr val="19274F"/>
                </a:solidFill>
                <a:latin typeface="Montaser Arabic"/>
                <a:ea typeface="Montaser Arabic"/>
                <a:cs typeface="Montaser Arabic"/>
                <a:sym typeface="Montaser Arabic"/>
              </a:rPr>
              <a:t>Vấn đề làm sạch dữ liệu:</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Transaction bị thiếu dữ liệu (NaN)</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Transaction bị trùng lặp.</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Chuẩn hóa các transaction (Cancelled, StockCode, UnitPrice = 0)</a:t>
            </a:r>
          </a:p>
        </p:txBody>
      </p:sp>
      <p:sp>
        <p:nvSpPr>
          <p:cNvPr id="13" name="Freeform 13"/>
          <p:cNvSpPr/>
          <p:nvPr/>
        </p:nvSpPr>
        <p:spPr>
          <a:xfrm>
            <a:off x="2368897" y="5624088"/>
            <a:ext cx="13550207" cy="4115875"/>
          </a:xfrm>
          <a:custGeom>
            <a:avLst/>
            <a:gdLst/>
            <a:ahLst/>
            <a:cxnLst/>
            <a:rect l="l" t="t" r="r" b="b"/>
            <a:pathLst>
              <a:path w="13550207" h="4115875">
                <a:moveTo>
                  <a:pt x="0" y="0"/>
                </a:moveTo>
                <a:lnTo>
                  <a:pt x="13550206" y="0"/>
                </a:lnTo>
                <a:lnTo>
                  <a:pt x="13550206" y="4115875"/>
                </a:lnTo>
                <a:lnTo>
                  <a:pt x="0" y="4115875"/>
                </a:lnTo>
                <a:lnTo>
                  <a:pt x="0" y="0"/>
                </a:lnTo>
                <a:close/>
              </a:path>
            </a:pathLst>
          </a:custGeom>
          <a:blipFill>
            <a:blip r:embed="rId2"/>
            <a:stretch>
              <a:fillRect/>
            </a:stretch>
          </a:blipFill>
        </p:spPr>
        <p:txBody>
          <a:bodyPr/>
          <a:lstStyle/>
          <a:p>
            <a:endParaRPr lang="en-US"/>
          </a:p>
        </p:txBody>
      </p:sp>
      <p:sp>
        <p:nvSpPr>
          <p:cNvPr id="14" name="TextBox 14"/>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TIỀN XỬ LÝ KHÂU 1</a:t>
            </a:r>
          </a:p>
        </p:txBody>
      </p:sp>
      <p:sp>
        <p:nvSpPr>
          <p:cNvPr id="15" name="TextBox 15"/>
          <p:cNvSpPr txBox="1"/>
          <p:nvPr/>
        </p:nvSpPr>
        <p:spPr>
          <a:xfrm>
            <a:off x="17238961" y="956230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45</a:t>
            </a: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1445566" y="2225780"/>
            <a:ext cx="15452318" cy="7482227"/>
          </a:xfrm>
          <a:prstGeom prst="rect">
            <a:avLst/>
          </a:prstGeom>
        </p:spPr>
        <p:txBody>
          <a:bodyPr lIns="0" tIns="0" rIns="0" bIns="0" rtlCol="0" anchor="t">
            <a:spAutoFit/>
          </a:bodyPr>
          <a:lstStyle/>
          <a:p>
            <a:pPr algn="l">
              <a:lnSpc>
                <a:spcPts val="8604"/>
              </a:lnSpc>
            </a:pPr>
            <a:r>
              <a:rPr lang="en-US" sz="3441">
                <a:solidFill>
                  <a:srgbClr val="19274F"/>
                </a:solidFill>
                <a:latin typeface="Montaser Arabic"/>
                <a:ea typeface="Montaser Arabic"/>
                <a:cs typeface="Montaser Arabic"/>
                <a:sym typeface="Montaser Arabic"/>
              </a:rPr>
              <a:t>Vấn đề chuẩn bị dữ liệu cho GAT model:</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Tổng hợp các feature của user và item thành thông tin hữu ích</a:t>
            </a:r>
          </a:p>
          <a:p>
            <a:pPr marL="743054" lvl="1" indent="-371527" algn="l">
              <a:lnSpc>
                <a:spcPts val="5575"/>
              </a:lnSpc>
              <a:buAutoNum type="arabicPeriod"/>
            </a:pPr>
            <a:r>
              <a:rPr lang="en-US" sz="3441">
                <a:solidFill>
                  <a:srgbClr val="19274F"/>
                </a:solidFill>
                <a:latin typeface="Montaser Arabic"/>
                <a:ea typeface="Montaser Arabic"/>
                <a:cs typeface="Montaser Arabic"/>
                <a:sym typeface="Montaser Arabic"/>
              </a:rPr>
              <a:t> total_transaction, successful_transactions, canceled_transactions, total_spent, avg_spent_per_transaction, unique_items_bought.</a:t>
            </a:r>
          </a:p>
          <a:p>
            <a:pPr marL="743054" lvl="1" indent="-371527" algn="l">
              <a:lnSpc>
                <a:spcPts val="5575"/>
              </a:lnSpc>
              <a:buAutoNum type="arabicPeriod"/>
            </a:pPr>
            <a:r>
              <a:rPr lang="en-US" sz="3441">
                <a:solidFill>
                  <a:srgbClr val="19274F"/>
                </a:solidFill>
                <a:latin typeface="Montaser Arabic"/>
                <a:ea typeface="Montaser Arabic"/>
                <a:cs typeface="Montaser Arabic"/>
                <a:sym typeface="Montaser Arabic"/>
              </a:rPr>
              <a:t> total_purchases, unique_buyers, canceled_ratio, avg_quantity, avg_unit_price.</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Chuẩn hóa toàn bộ dữ liệu (MinMaxScaler).</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Tổng hợp users và items thành Dataframe.</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Chuyển dữ liệu về lại Graph.</a:t>
            </a:r>
          </a:p>
          <a:p>
            <a:pPr marL="743054" lvl="1" indent="-371527" algn="l">
              <a:lnSpc>
                <a:spcPts val="5575"/>
              </a:lnSpc>
              <a:buFont typeface="Arial"/>
              <a:buChar char="•"/>
            </a:pPr>
            <a:r>
              <a:rPr lang="en-US" sz="3441">
                <a:solidFill>
                  <a:srgbClr val="19274F"/>
                </a:solidFill>
                <a:latin typeface="Montaser Arabic"/>
                <a:ea typeface="Montaser Arabic"/>
                <a:cs typeface="Montaser Arabic"/>
                <a:sym typeface="Montaser Arabic"/>
              </a:rPr>
              <a:t>Chuyển Graph sang thành PyTorch Geometrics.</a:t>
            </a:r>
          </a:p>
        </p:txBody>
      </p:sp>
      <p:sp>
        <p:nvSpPr>
          <p:cNvPr id="13" name="TextBox 13"/>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TIỀN XỬ LÝ KHÂU 2</a:t>
            </a:r>
          </a:p>
        </p:txBody>
      </p:sp>
      <p:sp>
        <p:nvSpPr>
          <p:cNvPr id="14" name="TextBox 14"/>
          <p:cNvSpPr txBox="1"/>
          <p:nvPr/>
        </p:nvSpPr>
        <p:spPr>
          <a:xfrm>
            <a:off x="17384954" y="9698808"/>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46</a:t>
            </a: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1445566" y="2225780"/>
            <a:ext cx="15452318" cy="7461357"/>
          </a:xfrm>
          <a:prstGeom prst="rect">
            <a:avLst/>
          </a:prstGeom>
        </p:spPr>
        <p:txBody>
          <a:bodyPr lIns="0" tIns="0" rIns="0" bIns="0" rtlCol="0" anchor="t">
            <a:spAutoFit/>
          </a:bodyPr>
          <a:lstStyle/>
          <a:p>
            <a:pPr algn="l">
              <a:lnSpc>
                <a:spcPts val="8604"/>
              </a:lnSpc>
            </a:pPr>
            <a:r>
              <a:rPr lang="en-US" sz="3441">
                <a:solidFill>
                  <a:srgbClr val="19274F"/>
                </a:solidFill>
                <a:latin typeface="Montaser Arabic"/>
                <a:ea typeface="Montaser Arabic"/>
                <a:cs typeface="Montaser Arabic"/>
                <a:sym typeface="Montaser Arabic"/>
              </a:rPr>
              <a:t>Model GAT trong đồ án gồm có:</a:t>
            </a:r>
          </a:p>
          <a:p>
            <a:pPr marL="743054" lvl="1" indent="-371527" algn="l">
              <a:lnSpc>
                <a:spcPts val="8604"/>
              </a:lnSpc>
              <a:buFont typeface="Arial"/>
              <a:buChar char="•"/>
            </a:pPr>
            <a:r>
              <a:rPr lang="en-US" sz="3441">
                <a:solidFill>
                  <a:srgbClr val="19274F"/>
                </a:solidFill>
                <a:latin typeface="Montaser Arabic"/>
                <a:ea typeface="Montaser Arabic"/>
                <a:cs typeface="Montaser Arabic"/>
                <a:sym typeface="Montaser Arabic"/>
              </a:rPr>
              <a:t>1st GAT Layer</a:t>
            </a:r>
          </a:p>
          <a:p>
            <a:pPr marL="743054" lvl="1" indent="-371527" algn="l">
              <a:lnSpc>
                <a:spcPts val="8604"/>
              </a:lnSpc>
              <a:buFont typeface="Arial"/>
              <a:buChar char="•"/>
            </a:pPr>
            <a:r>
              <a:rPr lang="en-US" sz="3441">
                <a:solidFill>
                  <a:srgbClr val="19274F"/>
                </a:solidFill>
                <a:latin typeface="Montaser Arabic"/>
                <a:ea typeface="Montaser Arabic"/>
                <a:cs typeface="Montaser Arabic"/>
                <a:sym typeface="Montaser Arabic"/>
              </a:rPr>
              <a:t>2nd GAT Layer</a:t>
            </a:r>
          </a:p>
          <a:p>
            <a:pPr marL="743054" lvl="1" indent="-371527" algn="l">
              <a:lnSpc>
                <a:spcPts val="8604"/>
              </a:lnSpc>
              <a:buFont typeface="Arial"/>
              <a:buChar char="•"/>
            </a:pPr>
            <a:r>
              <a:rPr lang="en-US" sz="3441">
                <a:solidFill>
                  <a:srgbClr val="19274F"/>
                </a:solidFill>
                <a:latin typeface="Montaser Arabic"/>
                <a:ea typeface="Montaser Arabic"/>
                <a:cs typeface="Montaser Arabic"/>
                <a:sym typeface="Montaser Arabic"/>
              </a:rPr>
              <a:t>Residual Transformation</a:t>
            </a:r>
          </a:p>
          <a:p>
            <a:pPr marL="743054" lvl="1" indent="-371527" algn="l">
              <a:lnSpc>
                <a:spcPts val="8604"/>
              </a:lnSpc>
              <a:buFont typeface="Arial"/>
              <a:buChar char="•"/>
            </a:pPr>
            <a:r>
              <a:rPr lang="en-US" sz="3441">
                <a:solidFill>
                  <a:srgbClr val="19274F"/>
                </a:solidFill>
                <a:latin typeface="Montaser Arabic"/>
                <a:ea typeface="Montaser Arabic"/>
                <a:cs typeface="Montaser Arabic"/>
                <a:sym typeface="Montaser Arabic"/>
              </a:rPr>
              <a:t>Scorer</a:t>
            </a:r>
          </a:p>
          <a:p>
            <a:pPr algn="l">
              <a:lnSpc>
                <a:spcPts val="8604"/>
              </a:lnSpc>
            </a:pPr>
            <a:endParaRPr lang="en-US" sz="3441">
              <a:solidFill>
                <a:srgbClr val="19274F"/>
              </a:solidFill>
              <a:latin typeface="Montaser Arabic"/>
              <a:ea typeface="Montaser Arabic"/>
              <a:cs typeface="Montaser Arabic"/>
              <a:sym typeface="Montaser Arabic"/>
            </a:endParaRPr>
          </a:p>
          <a:p>
            <a:pPr marL="743054" lvl="1" indent="-371527" algn="l">
              <a:lnSpc>
                <a:spcPts val="8604"/>
              </a:lnSpc>
              <a:buFont typeface="Arial"/>
              <a:buChar char="•"/>
            </a:pPr>
            <a:r>
              <a:rPr lang="en-US" sz="3441">
                <a:solidFill>
                  <a:srgbClr val="19274F"/>
                </a:solidFill>
                <a:latin typeface="Montaser Arabic"/>
                <a:ea typeface="Montaser Arabic"/>
                <a:cs typeface="Montaser Arabic"/>
                <a:sym typeface="Montaser Arabic"/>
              </a:rPr>
              <a:t>Reconstruction</a:t>
            </a:r>
          </a:p>
        </p:txBody>
      </p:sp>
      <p:sp>
        <p:nvSpPr>
          <p:cNvPr id="13" name="Freeform 13"/>
          <p:cNvSpPr/>
          <p:nvPr/>
        </p:nvSpPr>
        <p:spPr>
          <a:xfrm>
            <a:off x="5198552" y="3754774"/>
            <a:ext cx="11550510" cy="475992"/>
          </a:xfrm>
          <a:custGeom>
            <a:avLst/>
            <a:gdLst/>
            <a:ahLst/>
            <a:cxnLst/>
            <a:rect l="l" t="t" r="r" b="b"/>
            <a:pathLst>
              <a:path w="11550510" h="475992">
                <a:moveTo>
                  <a:pt x="0" y="0"/>
                </a:moveTo>
                <a:lnTo>
                  <a:pt x="11550510" y="0"/>
                </a:lnTo>
                <a:lnTo>
                  <a:pt x="11550510" y="475992"/>
                </a:lnTo>
                <a:lnTo>
                  <a:pt x="0" y="475992"/>
                </a:lnTo>
                <a:lnTo>
                  <a:pt x="0" y="0"/>
                </a:lnTo>
                <a:close/>
              </a:path>
            </a:pathLst>
          </a:custGeom>
          <a:blipFill>
            <a:blip r:embed="rId2"/>
            <a:stretch>
              <a:fillRect t="-3460"/>
            </a:stretch>
          </a:blipFill>
        </p:spPr>
        <p:txBody>
          <a:bodyPr/>
          <a:lstStyle/>
          <a:p>
            <a:endParaRPr lang="en-US"/>
          </a:p>
        </p:txBody>
      </p:sp>
      <p:sp>
        <p:nvSpPr>
          <p:cNvPr id="14" name="Freeform 14"/>
          <p:cNvSpPr/>
          <p:nvPr/>
        </p:nvSpPr>
        <p:spPr>
          <a:xfrm>
            <a:off x="5382854" y="4963578"/>
            <a:ext cx="11515030" cy="359845"/>
          </a:xfrm>
          <a:custGeom>
            <a:avLst/>
            <a:gdLst/>
            <a:ahLst/>
            <a:cxnLst/>
            <a:rect l="l" t="t" r="r" b="b"/>
            <a:pathLst>
              <a:path w="11515030" h="359845">
                <a:moveTo>
                  <a:pt x="0" y="0"/>
                </a:moveTo>
                <a:lnTo>
                  <a:pt x="11515030" y="0"/>
                </a:lnTo>
                <a:lnTo>
                  <a:pt x="11515030" y="359844"/>
                </a:lnTo>
                <a:lnTo>
                  <a:pt x="0" y="359844"/>
                </a:lnTo>
                <a:lnTo>
                  <a:pt x="0" y="0"/>
                </a:lnTo>
                <a:close/>
              </a:path>
            </a:pathLst>
          </a:custGeom>
          <a:blipFill>
            <a:blip r:embed="rId3"/>
            <a:stretch>
              <a:fillRect/>
            </a:stretch>
          </a:blipFill>
        </p:spPr>
        <p:txBody>
          <a:bodyPr/>
          <a:lstStyle/>
          <a:p>
            <a:endParaRPr lang="en-US"/>
          </a:p>
        </p:txBody>
      </p:sp>
      <p:sp>
        <p:nvSpPr>
          <p:cNvPr id="15" name="Freeform 15"/>
          <p:cNvSpPr/>
          <p:nvPr/>
        </p:nvSpPr>
        <p:spPr>
          <a:xfrm>
            <a:off x="1818249" y="6465505"/>
            <a:ext cx="10811870" cy="363702"/>
          </a:xfrm>
          <a:custGeom>
            <a:avLst/>
            <a:gdLst/>
            <a:ahLst/>
            <a:cxnLst/>
            <a:rect l="l" t="t" r="r" b="b"/>
            <a:pathLst>
              <a:path w="10811870" h="363702">
                <a:moveTo>
                  <a:pt x="0" y="0"/>
                </a:moveTo>
                <a:lnTo>
                  <a:pt x="10811870" y="0"/>
                </a:lnTo>
                <a:lnTo>
                  <a:pt x="10811870" y="363702"/>
                </a:lnTo>
                <a:lnTo>
                  <a:pt x="0" y="363702"/>
                </a:lnTo>
                <a:lnTo>
                  <a:pt x="0" y="0"/>
                </a:lnTo>
                <a:close/>
              </a:path>
            </a:pathLst>
          </a:custGeom>
          <a:blipFill>
            <a:blip r:embed="rId4"/>
            <a:stretch>
              <a:fillRect/>
            </a:stretch>
          </a:blipFill>
        </p:spPr>
        <p:txBody>
          <a:bodyPr/>
          <a:lstStyle/>
          <a:p>
            <a:endParaRPr lang="en-US"/>
          </a:p>
        </p:txBody>
      </p:sp>
      <p:sp>
        <p:nvSpPr>
          <p:cNvPr id="16" name="Freeform 16"/>
          <p:cNvSpPr/>
          <p:nvPr/>
        </p:nvSpPr>
        <p:spPr>
          <a:xfrm>
            <a:off x="1818249" y="7562632"/>
            <a:ext cx="4685749" cy="1505732"/>
          </a:xfrm>
          <a:custGeom>
            <a:avLst/>
            <a:gdLst/>
            <a:ahLst/>
            <a:cxnLst/>
            <a:rect l="l" t="t" r="r" b="b"/>
            <a:pathLst>
              <a:path w="4685749" h="1505732">
                <a:moveTo>
                  <a:pt x="0" y="0"/>
                </a:moveTo>
                <a:lnTo>
                  <a:pt x="4685748" y="0"/>
                </a:lnTo>
                <a:lnTo>
                  <a:pt x="4685748" y="1505732"/>
                </a:lnTo>
                <a:lnTo>
                  <a:pt x="0" y="1505732"/>
                </a:lnTo>
                <a:lnTo>
                  <a:pt x="0" y="0"/>
                </a:lnTo>
                <a:close/>
              </a:path>
            </a:pathLst>
          </a:custGeom>
          <a:blipFill>
            <a:blip r:embed="rId5"/>
            <a:stretch>
              <a:fillRect/>
            </a:stretch>
          </a:blipFill>
        </p:spPr>
        <p:txBody>
          <a:bodyPr/>
          <a:lstStyle/>
          <a:p>
            <a:endParaRPr lang="en-US"/>
          </a:p>
        </p:txBody>
      </p:sp>
      <p:sp>
        <p:nvSpPr>
          <p:cNvPr id="17" name="Freeform 17"/>
          <p:cNvSpPr/>
          <p:nvPr/>
        </p:nvSpPr>
        <p:spPr>
          <a:xfrm>
            <a:off x="5642361" y="9304456"/>
            <a:ext cx="10662891" cy="382681"/>
          </a:xfrm>
          <a:custGeom>
            <a:avLst/>
            <a:gdLst/>
            <a:ahLst/>
            <a:cxnLst/>
            <a:rect l="l" t="t" r="r" b="b"/>
            <a:pathLst>
              <a:path w="10662891" h="382681">
                <a:moveTo>
                  <a:pt x="0" y="0"/>
                </a:moveTo>
                <a:lnTo>
                  <a:pt x="10662891" y="0"/>
                </a:lnTo>
                <a:lnTo>
                  <a:pt x="10662891" y="382681"/>
                </a:lnTo>
                <a:lnTo>
                  <a:pt x="0" y="382681"/>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NETWORK MODEL</a:t>
            </a:r>
          </a:p>
        </p:txBody>
      </p:sp>
      <p:sp>
        <p:nvSpPr>
          <p:cNvPr id="19" name="TextBox 19"/>
          <p:cNvSpPr txBox="1"/>
          <p:nvPr/>
        </p:nvSpPr>
        <p:spPr>
          <a:xfrm>
            <a:off x="17213358" y="9687137"/>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47</a:t>
            </a: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1445566" y="2568680"/>
            <a:ext cx="15452318" cy="31585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Hàm optimizer + Loss function:</a:t>
            </a:r>
          </a:p>
          <a:p>
            <a:pPr marL="743054" lvl="1" indent="-371527" algn="l">
              <a:lnSpc>
                <a:spcPts val="5059"/>
              </a:lnSpc>
              <a:buFont typeface="Arial"/>
              <a:buChar char="•"/>
            </a:pPr>
            <a:r>
              <a:rPr lang="en-US" sz="3441">
                <a:solidFill>
                  <a:srgbClr val="19274F"/>
                </a:solidFill>
                <a:latin typeface="Montaser Arabic"/>
                <a:ea typeface="Montaser Arabic"/>
                <a:cs typeface="Montaser Arabic"/>
                <a:sym typeface="Montaser Arabic"/>
              </a:rPr>
              <a:t>Optimizer</a:t>
            </a:r>
          </a:p>
          <a:p>
            <a:pPr algn="l">
              <a:lnSpc>
                <a:spcPts val="5059"/>
              </a:lnSpc>
            </a:pPr>
            <a:endParaRPr lang="en-US" sz="3441">
              <a:solidFill>
                <a:srgbClr val="19274F"/>
              </a:solidFill>
              <a:latin typeface="Montaser Arabic"/>
              <a:ea typeface="Montaser Arabic"/>
              <a:cs typeface="Montaser Arabic"/>
              <a:sym typeface="Montaser Arabic"/>
            </a:endParaRPr>
          </a:p>
          <a:p>
            <a:pPr marL="743054" lvl="1" indent="-371527" algn="l">
              <a:lnSpc>
                <a:spcPts val="5059"/>
              </a:lnSpc>
              <a:buFont typeface="Arial"/>
              <a:buChar char="•"/>
            </a:pPr>
            <a:r>
              <a:rPr lang="en-US" sz="3441">
                <a:solidFill>
                  <a:srgbClr val="19274F"/>
                </a:solidFill>
                <a:latin typeface="Montaser Arabic"/>
                <a:ea typeface="Montaser Arabic"/>
                <a:cs typeface="Montaser Arabic"/>
                <a:sym typeface="Montaser Arabic"/>
              </a:rPr>
              <a:t>Loss function</a:t>
            </a:r>
          </a:p>
          <a:p>
            <a:pPr algn="l">
              <a:lnSpc>
                <a:spcPts val="5059"/>
              </a:lnSpc>
            </a:pPr>
            <a:endParaRPr lang="en-US" sz="3441">
              <a:solidFill>
                <a:srgbClr val="19274F"/>
              </a:solidFill>
              <a:latin typeface="Montaser Arabic"/>
              <a:ea typeface="Montaser Arabic"/>
              <a:cs typeface="Montaser Arabic"/>
              <a:sym typeface="Montaser Arabic"/>
            </a:endParaRPr>
          </a:p>
        </p:txBody>
      </p:sp>
      <p:sp>
        <p:nvSpPr>
          <p:cNvPr id="13" name="Freeform 13"/>
          <p:cNvSpPr/>
          <p:nvPr/>
        </p:nvSpPr>
        <p:spPr>
          <a:xfrm>
            <a:off x="1807516" y="3785982"/>
            <a:ext cx="10993321" cy="809706"/>
          </a:xfrm>
          <a:custGeom>
            <a:avLst/>
            <a:gdLst/>
            <a:ahLst/>
            <a:cxnLst/>
            <a:rect l="l" t="t" r="r" b="b"/>
            <a:pathLst>
              <a:path w="10993321" h="809706">
                <a:moveTo>
                  <a:pt x="0" y="0"/>
                </a:moveTo>
                <a:lnTo>
                  <a:pt x="10993320" y="0"/>
                </a:lnTo>
                <a:lnTo>
                  <a:pt x="10993320" y="809707"/>
                </a:lnTo>
                <a:lnTo>
                  <a:pt x="0" y="809707"/>
                </a:lnTo>
                <a:lnTo>
                  <a:pt x="0" y="0"/>
                </a:lnTo>
                <a:close/>
              </a:path>
            </a:pathLst>
          </a:custGeom>
          <a:blipFill>
            <a:blip r:embed="rId2"/>
            <a:stretch>
              <a:fillRect/>
            </a:stretch>
          </a:blipFill>
        </p:spPr>
        <p:txBody>
          <a:bodyPr/>
          <a:lstStyle/>
          <a:p>
            <a:endParaRPr lang="en-US"/>
          </a:p>
        </p:txBody>
      </p:sp>
      <p:sp>
        <p:nvSpPr>
          <p:cNvPr id="14" name="Freeform 14"/>
          <p:cNvSpPr/>
          <p:nvPr/>
        </p:nvSpPr>
        <p:spPr>
          <a:xfrm>
            <a:off x="1807516" y="5143500"/>
            <a:ext cx="11124567" cy="4519355"/>
          </a:xfrm>
          <a:custGeom>
            <a:avLst/>
            <a:gdLst/>
            <a:ahLst/>
            <a:cxnLst/>
            <a:rect l="l" t="t" r="r" b="b"/>
            <a:pathLst>
              <a:path w="11124567" h="4519355">
                <a:moveTo>
                  <a:pt x="0" y="0"/>
                </a:moveTo>
                <a:lnTo>
                  <a:pt x="11124567" y="0"/>
                </a:lnTo>
                <a:lnTo>
                  <a:pt x="11124567" y="4519355"/>
                </a:lnTo>
                <a:lnTo>
                  <a:pt x="0" y="4519355"/>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NETWORK MODEL</a:t>
            </a:r>
          </a:p>
        </p:txBody>
      </p:sp>
      <p:sp>
        <p:nvSpPr>
          <p:cNvPr id="16" name="TextBox 16"/>
          <p:cNvSpPr txBox="1"/>
          <p:nvPr/>
        </p:nvSpPr>
        <p:spPr>
          <a:xfrm>
            <a:off x="17299332" y="966735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48</a:t>
            </a: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5397188" y="2654405"/>
            <a:ext cx="8741763" cy="7074576"/>
          </a:xfrm>
          <a:custGeom>
            <a:avLst/>
            <a:gdLst/>
            <a:ahLst/>
            <a:cxnLst/>
            <a:rect l="l" t="t" r="r" b="b"/>
            <a:pathLst>
              <a:path w="8741763" h="7074576">
                <a:moveTo>
                  <a:pt x="0" y="0"/>
                </a:moveTo>
                <a:lnTo>
                  <a:pt x="8741763" y="0"/>
                </a:lnTo>
                <a:lnTo>
                  <a:pt x="8741763" y="7074577"/>
                </a:lnTo>
                <a:lnTo>
                  <a:pt x="0" y="7074577"/>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445566" y="2568680"/>
            <a:ext cx="15452318" cy="31585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Model Training:</a:t>
            </a:r>
          </a:p>
          <a:p>
            <a:pPr algn="l">
              <a:lnSpc>
                <a:spcPts val="5059"/>
              </a:lnSpc>
            </a:pPr>
            <a:endParaRPr lang="en-US" sz="3441">
              <a:solidFill>
                <a:srgbClr val="19274F"/>
              </a:solidFill>
              <a:latin typeface="Montaser Arabic"/>
              <a:ea typeface="Montaser Arabic"/>
              <a:cs typeface="Montaser Arabic"/>
              <a:sym typeface="Montaser Arabic"/>
            </a:endParaRPr>
          </a:p>
          <a:p>
            <a:pPr algn="l">
              <a:lnSpc>
                <a:spcPts val="5059"/>
              </a:lnSpc>
            </a:pPr>
            <a:endParaRPr lang="en-US" sz="3441">
              <a:solidFill>
                <a:srgbClr val="19274F"/>
              </a:solidFill>
              <a:latin typeface="Montaser Arabic"/>
              <a:ea typeface="Montaser Arabic"/>
              <a:cs typeface="Montaser Arabic"/>
              <a:sym typeface="Montaser Arabic"/>
            </a:endParaRPr>
          </a:p>
          <a:p>
            <a:pPr algn="l">
              <a:lnSpc>
                <a:spcPts val="5059"/>
              </a:lnSpc>
            </a:pPr>
            <a:endParaRPr lang="en-US" sz="3441">
              <a:solidFill>
                <a:srgbClr val="19274F"/>
              </a:solidFill>
              <a:latin typeface="Montaser Arabic"/>
              <a:ea typeface="Montaser Arabic"/>
              <a:cs typeface="Montaser Arabic"/>
              <a:sym typeface="Montaser Arabic"/>
            </a:endParaRPr>
          </a:p>
          <a:p>
            <a:pPr algn="l">
              <a:lnSpc>
                <a:spcPts val="5059"/>
              </a:lnSpc>
            </a:pPr>
            <a:endParaRPr lang="en-US" sz="3441">
              <a:solidFill>
                <a:srgbClr val="19274F"/>
              </a:solidFill>
              <a:latin typeface="Montaser Arabic"/>
              <a:ea typeface="Montaser Arabic"/>
              <a:cs typeface="Montaser Arabic"/>
              <a:sym typeface="Montaser Arabic"/>
            </a:endParaRPr>
          </a:p>
        </p:txBody>
      </p:sp>
      <p:sp>
        <p:nvSpPr>
          <p:cNvPr id="14" name="TextBox 14"/>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GRAPH ATTENTION NETWORK MODEL</a:t>
            </a:r>
          </a:p>
        </p:txBody>
      </p:sp>
      <p:sp>
        <p:nvSpPr>
          <p:cNvPr id="15" name="TextBox 15"/>
          <p:cNvSpPr txBox="1"/>
          <p:nvPr/>
        </p:nvSpPr>
        <p:spPr>
          <a:xfrm>
            <a:off x="17309823"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49</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6147"/>
            <a:ext cx="16230600" cy="8229600"/>
            <a:chOff x="0" y="0"/>
            <a:chExt cx="21640800" cy="10972800"/>
          </a:xfrm>
        </p:grpSpPr>
        <p:grpSp>
          <p:nvGrpSpPr>
            <p:cNvPr id="3" name="Group 3"/>
            <p:cNvGrpSpPr/>
            <p:nvPr/>
          </p:nvGrpSpPr>
          <p:grpSpPr>
            <a:xfrm>
              <a:off x="0" y="0"/>
              <a:ext cx="21640800" cy="10972800"/>
              <a:chOff x="0" y="0"/>
              <a:chExt cx="6315241" cy="3202094"/>
            </a:xfrm>
          </p:grpSpPr>
          <p:sp>
            <p:nvSpPr>
              <p:cNvPr id="4" name="Freeform 4"/>
              <p:cNvSpPr/>
              <p:nvPr/>
            </p:nvSpPr>
            <p:spPr>
              <a:xfrm>
                <a:off x="0" y="0"/>
                <a:ext cx="6315241" cy="3202094"/>
              </a:xfrm>
              <a:custGeom>
                <a:avLst/>
                <a:gdLst/>
                <a:ahLst/>
                <a:cxnLst/>
                <a:rect l="l" t="t" r="r" b="b"/>
                <a:pathLst>
                  <a:path w="6315241" h="3202094">
                    <a:moveTo>
                      <a:pt x="17649" y="0"/>
                    </a:moveTo>
                    <a:lnTo>
                      <a:pt x="6297592" y="0"/>
                    </a:lnTo>
                    <a:cubicBezTo>
                      <a:pt x="6302273" y="0"/>
                      <a:pt x="6306762" y="1859"/>
                      <a:pt x="6310072" y="5169"/>
                    </a:cubicBezTo>
                    <a:cubicBezTo>
                      <a:pt x="6313382" y="8479"/>
                      <a:pt x="6315241" y="12968"/>
                      <a:pt x="6315241" y="17649"/>
                    </a:cubicBezTo>
                    <a:lnTo>
                      <a:pt x="6315241" y="3184445"/>
                    </a:lnTo>
                    <a:cubicBezTo>
                      <a:pt x="6315241" y="3194192"/>
                      <a:pt x="6307340" y="3202094"/>
                      <a:pt x="6297592" y="3202094"/>
                    </a:cubicBezTo>
                    <a:lnTo>
                      <a:pt x="17649" y="3202094"/>
                    </a:lnTo>
                    <a:cubicBezTo>
                      <a:pt x="12968" y="3202094"/>
                      <a:pt x="8479" y="3200235"/>
                      <a:pt x="5169" y="3196925"/>
                    </a:cubicBezTo>
                    <a:cubicBezTo>
                      <a:pt x="1859" y="3193615"/>
                      <a:pt x="0" y="3189126"/>
                      <a:pt x="0" y="3184445"/>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268769"/>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444250"/>
              <a:ext cx="20782350" cy="1838580"/>
              <a:chOff x="0" y="0"/>
              <a:chExt cx="6064727" cy="536536"/>
            </a:xfrm>
          </p:grpSpPr>
          <p:sp>
            <p:nvSpPr>
              <p:cNvPr id="7" name="Freeform 7"/>
              <p:cNvSpPr/>
              <p:nvPr/>
            </p:nvSpPr>
            <p:spPr>
              <a:xfrm>
                <a:off x="0" y="0"/>
                <a:ext cx="6064727" cy="536536"/>
              </a:xfrm>
              <a:custGeom>
                <a:avLst/>
                <a:gdLst/>
                <a:ahLst/>
                <a:cxnLst/>
                <a:rect l="l" t="t" r="r" b="b"/>
                <a:pathLst>
                  <a:path w="6064727" h="536536">
                    <a:moveTo>
                      <a:pt x="14901" y="0"/>
                    </a:moveTo>
                    <a:lnTo>
                      <a:pt x="6049826" y="0"/>
                    </a:lnTo>
                    <a:cubicBezTo>
                      <a:pt x="6058056" y="0"/>
                      <a:pt x="6064727" y="6671"/>
                      <a:pt x="6064727" y="14901"/>
                    </a:cubicBezTo>
                    <a:lnTo>
                      <a:pt x="6064727" y="521636"/>
                    </a:lnTo>
                    <a:cubicBezTo>
                      <a:pt x="6064727" y="529865"/>
                      <a:pt x="6058056" y="536536"/>
                      <a:pt x="6049826" y="536536"/>
                    </a:cubicBezTo>
                    <a:lnTo>
                      <a:pt x="14901" y="536536"/>
                    </a:lnTo>
                    <a:cubicBezTo>
                      <a:pt x="6671" y="536536"/>
                      <a:pt x="0" y="529865"/>
                      <a:pt x="0" y="521636"/>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603211"/>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2563694"/>
              <a:ext cx="20782350" cy="7964856"/>
              <a:chOff x="0" y="0"/>
              <a:chExt cx="6064727" cy="2324313"/>
            </a:xfrm>
          </p:grpSpPr>
          <p:sp>
            <p:nvSpPr>
              <p:cNvPr id="10" name="Freeform 10"/>
              <p:cNvSpPr/>
              <p:nvPr/>
            </p:nvSpPr>
            <p:spPr>
              <a:xfrm>
                <a:off x="0" y="0"/>
                <a:ext cx="6064727" cy="2324313"/>
              </a:xfrm>
              <a:custGeom>
                <a:avLst/>
                <a:gdLst/>
                <a:ahLst/>
                <a:cxnLst/>
                <a:rect l="l" t="t" r="r" b="b"/>
                <a:pathLst>
                  <a:path w="6064727" h="2324313">
                    <a:moveTo>
                      <a:pt x="14901" y="0"/>
                    </a:moveTo>
                    <a:lnTo>
                      <a:pt x="6049826" y="0"/>
                    </a:lnTo>
                    <a:cubicBezTo>
                      <a:pt x="6058056" y="0"/>
                      <a:pt x="6064727" y="6671"/>
                      <a:pt x="6064727" y="14901"/>
                    </a:cubicBezTo>
                    <a:lnTo>
                      <a:pt x="6064727" y="2309412"/>
                    </a:lnTo>
                    <a:cubicBezTo>
                      <a:pt x="6064727" y="2317641"/>
                      <a:pt x="6058056" y="2324313"/>
                      <a:pt x="6049826" y="2324313"/>
                    </a:cubicBezTo>
                    <a:lnTo>
                      <a:pt x="14901" y="2324313"/>
                    </a:lnTo>
                    <a:cubicBezTo>
                      <a:pt x="6671" y="2324313"/>
                      <a:pt x="0" y="2317641"/>
                      <a:pt x="0" y="2309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390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51023" y="5143500"/>
            <a:ext cx="17985955" cy="4406559"/>
          </a:xfrm>
          <a:custGeom>
            <a:avLst/>
            <a:gdLst/>
            <a:ahLst/>
            <a:cxnLst/>
            <a:rect l="l" t="t" r="r" b="b"/>
            <a:pathLst>
              <a:path w="17985955" h="4406559">
                <a:moveTo>
                  <a:pt x="0" y="0"/>
                </a:moveTo>
                <a:lnTo>
                  <a:pt x="17985954" y="0"/>
                </a:lnTo>
                <a:lnTo>
                  <a:pt x="17985954" y="4406559"/>
                </a:lnTo>
                <a:lnTo>
                  <a:pt x="0" y="4406559"/>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2133298" y="937986"/>
            <a:ext cx="14021403" cy="857250"/>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19274F"/>
                </a:solidFill>
                <a:latin typeface="Montaser Arabic"/>
                <a:ea typeface="Montaser Arabic"/>
                <a:cs typeface="Montaser Arabic"/>
                <a:sym typeface="Montaser Arabic"/>
              </a:rPr>
              <a:t>DATASET</a:t>
            </a:r>
          </a:p>
        </p:txBody>
      </p:sp>
      <p:sp>
        <p:nvSpPr>
          <p:cNvPr id="14" name="TextBox 14"/>
          <p:cNvSpPr txBox="1"/>
          <p:nvPr/>
        </p:nvSpPr>
        <p:spPr>
          <a:xfrm>
            <a:off x="1729390" y="2967747"/>
            <a:ext cx="13078582" cy="147320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Định dạng file .csv</a:t>
            </a:r>
          </a:p>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1083818 dòng và 8 cột</a:t>
            </a:r>
          </a:p>
          <a:p>
            <a:pPr marL="755651" lvl="1" indent="-377825" algn="l">
              <a:lnSpc>
                <a:spcPts val="3850"/>
              </a:lnSpc>
              <a:buFont typeface="Arial"/>
              <a:buChar char="•"/>
            </a:pPr>
            <a:r>
              <a:rPr lang="en-US" sz="3500">
                <a:solidFill>
                  <a:srgbClr val="19274F"/>
                </a:solidFill>
                <a:latin typeface="Montaser Arabic"/>
                <a:ea typeface="Montaser Arabic"/>
                <a:cs typeface="Montaser Arabic"/>
                <a:sym typeface="Montaser Arabic"/>
              </a:rPr>
              <a:t>Mô phỏng tại transaction của web thượng mại điện tử</a:t>
            </a:r>
          </a:p>
        </p:txBody>
      </p:sp>
      <p:sp>
        <p:nvSpPr>
          <p:cNvPr id="15" name="TextBox 15"/>
          <p:cNvSpPr txBox="1"/>
          <p:nvPr/>
        </p:nvSpPr>
        <p:spPr>
          <a:xfrm>
            <a:off x="17452462" y="97917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a:t>
            </a: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TextBox 12"/>
          <p:cNvSpPr txBox="1"/>
          <p:nvPr/>
        </p:nvSpPr>
        <p:spPr>
          <a:xfrm>
            <a:off x="1445566" y="2568680"/>
            <a:ext cx="15452318" cy="424443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Reconstruction loss + Average Entropy of Attention Weight :</a:t>
            </a:r>
          </a:p>
          <a:p>
            <a:pPr marL="743054" lvl="1" indent="-371527" algn="l">
              <a:lnSpc>
                <a:spcPts val="5059"/>
              </a:lnSpc>
              <a:buFont typeface="Arial"/>
              <a:buChar char="•"/>
            </a:pPr>
            <a:r>
              <a:rPr lang="en-US" sz="3441">
                <a:solidFill>
                  <a:srgbClr val="19274F"/>
                </a:solidFill>
                <a:latin typeface="Montaser Arabic"/>
                <a:ea typeface="Montaser Arabic"/>
                <a:cs typeface="Montaser Arabic"/>
                <a:sym typeface="Montaser Arabic"/>
              </a:rPr>
              <a:t>Reconstruction Loss: </a:t>
            </a:r>
          </a:p>
          <a:p>
            <a:pPr algn="l">
              <a:lnSpc>
                <a:spcPts val="5059"/>
              </a:lnSpc>
            </a:pPr>
            <a:endParaRPr lang="en-US" sz="3441">
              <a:solidFill>
                <a:srgbClr val="19274F"/>
              </a:solidFill>
              <a:latin typeface="Montaser Arabic"/>
              <a:ea typeface="Montaser Arabic"/>
              <a:cs typeface="Montaser Arabic"/>
              <a:sym typeface="Montaser Arabic"/>
            </a:endParaRPr>
          </a:p>
          <a:p>
            <a:pPr algn="l">
              <a:lnSpc>
                <a:spcPts val="5059"/>
              </a:lnSpc>
            </a:pPr>
            <a:endParaRPr lang="en-US" sz="3441">
              <a:solidFill>
                <a:srgbClr val="19274F"/>
              </a:solidFill>
              <a:latin typeface="Montaser Arabic"/>
              <a:ea typeface="Montaser Arabic"/>
              <a:cs typeface="Montaser Arabic"/>
              <a:sym typeface="Montaser Arabic"/>
            </a:endParaRPr>
          </a:p>
          <a:p>
            <a:pPr algn="l">
              <a:lnSpc>
                <a:spcPts val="3544"/>
              </a:lnSpc>
            </a:pPr>
            <a:endParaRPr lang="en-US" sz="3441">
              <a:solidFill>
                <a:srgbClr val="19274F"/>
              </a:solidFill>
              <a:latin typeface="Montaser Arabic"/>
              <a:ea typeface="Montaser Arabic"/>
              <a:cs typeface="Montaser Arabic"/>
              <a:sym typeface="Montaser Arabic"/>
            </a:endParaRPr>
          </a:p>
          <a:p>
            <a:pPr marL="743054" lvl="1" indent="-371527" algn="l">
              <a:lnSpc>
                <a:spcPts val="5059"/>
              </a:lnSpc>
              <a:buFont typeface="Arial"/>
              <a:buChar char="•"/>
            </a:pPr>
            <a:r>
              <a:rPr lang="en-US" sz="3441">
                <a:solidFill>
                  <a:srgbClr val="19274F"/>
                </a:solidFill>
                <a:latin typeface="Montaser Arabic"/>
                <a:ea typeface="Montaser Arabic"/>
                <a:cs typeface="Montaser Arabic"/>
                <a:sym typeface="Montaser Arabic"/>
              </a:rPr>
              <a:t>Average Entropy of Attention Weight</a:t>
            </a:r>
          </a:p>
          <a:p>
            <a:pPr algn="l">
              <a:lnSpc>
                <a:spcPts val="5059"/>
              </a:lnSpc>
            </a:pPr>
            <a:endParaRPr lang="en-US" sz="3441">
              <a:solidFill>
                <a:srgbClr val="19274F"/>
              </a:solidFill>
              <a:latin typeface="Montaser Arabic"/>
              <a:ea typeface="Montaser Arabic"/>
              <a:cs typeface="Montaser Arabic"/>
              <a:sym typeface="Montaser Arabic"/>
            </a:endParaRPr>
          </a:p>
        </p:txBody>
      </p:sp>
      <p:sp>
        <p:nvSpPr>
          <p:cNvPr id="13" name="Freeform 13"/>
          <p:cNvSpPr/>
          <p:nvPr/>
        </p:nvSpPr>
        <p:spPr>
          <a:xfrm>
            <a:off x="1665624" y="3738629"/>
            <a:ext cx="10893140" cy="1753844"/>
          </a:xfrm>
          <a:custGeom>
            <a:avLst/>
            <a:gdLst/>
            <a:ahLst/>
            <a:cxnLst/>
            <a:rect l="l" t="t" r="r" b="b"/>
            <a:pathLst>
              <a:path w="10893140" h="1753844">
                <a:moveTo>
                  <a:pt x="0" y="0"/>
                </a:moveTo>
                <a:lnTo>
                  <a:pt x="10893140" y="0"/>
                </a:lnTo>
                <a:lnTo>
                  <a:pt x="10893140" y="1753843"/>
                </a:lnTo>
                <a:lnTo>
                  <a:pt x="0" y="1753843"/>
                </a:lnTo>
                <a:lnTo>
                  <a:pt x="0" y="0"/>
                </a:lnTo>
                <a:close/>
              </a:path>
            </a:pathLst>
          </a:custGeom>
          <a:blipFill>
            <a:blip r:embed="rId2"/>
            <a:stretch>
              <a:fillRect/>
            </a:stretch>
          </a:blipFill>
        </p:spPr>
        <p:txBody>
          <a:bodyPr/>
          <a:lstStyle/>
          <a:p>
            <a:endParaRPr lang="en-US"/>
          </a:p>
        </p:txBody>
      </p:sp>
      <p:sp>
        <p:nvSpPr>
          <p:cNvPr id="14" name="Freeform 14"/>
          <p:cNvSpPr/>
          <p:nvPr/>
        </p:nvSpPr>
        <p:spPr>
          <a:xfrm>
            <a:off x="1770043" y="6494449"/>
            <a:ext cx="10300341" cy="1329716"/>
          </a:xfrm>
          <a:custGeom>
            <a:avLst/>
            <a:gdLst/>
            <a:ahLst/>
            <a:cxnLst/>
            <a:rect l="l" t="t" r="r" b="b"/>
            <a:pathLst>
              <a:path w="10300341" h="1329716">
                <a:moveTo>
                  <a:pt x="0" y="0"/>
                </a:moveTo>
                <a:lnTo>
                  <a:pt x="10300340" y="0"/>
                </a:lnTo>
                <a:lnTo>
                  <a:pt x="10300340" y="1329716"/>
                </a:lnTo>
                <a:lnTo>
                  <a:pt x="0" y="1329716"/>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6"/>
          <p:cNvSpPr txBox="1"/>
          <p:nvPr/>
        </p:nvSpPr>
        <p:spPr>
          <a:xfrm>
            <a:off x="17282046"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50</a:t>
            </a: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445566" y="3812741"/>
            <a:ext cx="9290314" cy="5736769"/>
          </a:xfrm>
          <a:custGeom>
            <a:avLst/>
            <a:gdLst/>
            <a:ahLst/>
            <a:cxnLst/>
            <a:rect l="l" t="t" r="r" b="b"/>
            <a:pathLst>
              <a:path w="9290314" h="5736769">
                <a:moveTo>
                  <a:pt x="0" y="0"/>
                </a:moveTo>
                <a:lnTo>
                  <a:pt x="9290315" y="0"/>
                </a:lnTo>
                <a:lnTo>
                  <a:pt x="9290315" y="5736769"/>
                </a:lnTo>
                <a:lnTo>
                  <a:pt x="0" y="5736769"/>
                </a:lnTo>
                <a:lnTo>
                  <a:pt x="0" y="0"/>
                </a:lnTo>
                <a:close/>
              </a:path>
            </a:pathLst>
          </a:custGeom>
          <a:blipFill>
            <a:blip r:embed="rId2"/>
            <a:stretch>
              <a:fillRect/>
            </a:stretch>
          </a:blipFill>
        </p:spPr>
        <p:txBody>
          <a:bodyPr/>
          <a:lstStyle/>
          <a:p>
            <a:endParaRPr lang="en-US"/>
          </a:p>
        </p:txBody>
      </p:sp>
      <p:sp>
        <p:nvSpPr>
          <p:cNvPr id="13" name="Freeform 13"/>
          <p:cNvSpPr/>
          <p:nvPr/>
        </p:nvSpPr>
        <p:spPr>
          <a:xfrm>
            <a:off x="9656739" y="3980258"/>
            <a:ext cx="7241145" cy="5278042"/>
          </a:xfrm>
          <a:custGeom>
            <a:avLst/>
            <a:gdLst/>
            <a:ahLst/>
            <a:cxnLst/>
            <a:rect l="l" t="t" r="r" b="b"/>
            <a:pathLst>
              <a:path w="7241145" h="5278042">
                <a:moveTo>
                  <a:pt x="0" y="0"/>
                </a:moveTo>
                <a:lnTo>
                  <a:pt x="7241145" y="0"/>
                </a:lnTo>
                <a:lnTo>
                  <a:pt x="7241145" y="5278042"/>
                </a:lnTo>
                <a:lnTo>
                  <a:pt x="0" y="5278042"/>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445566" y="2568680"/>
            <a:ext cx="15452318" cy="1244060"/>
          </a:xfrm>
          <a:prstGeom prst="rect">
            <a:avLst/>
          </a:prstGeom>
        </p:spPr>
        <p:txBody>
          <a:bodyPr lIns="0" tIns="0" rIns="0" bIns="0" rtlCol="0" anchor="t">
            <a:spAutoFit/>
          </a:bodyPr>
          <a:lstStyle/>
          <a:p>
            <a:pPr algn="l">
              <a:lnSpc>
                <a:spcPts val="5059"/>
              </a:lnSpc>
            </a:pPr>
            <a:r>
              <a:rPr lang="en-US" sz="3441" dirty="0">
                <a:solidFill>
                  <a:srgbClr val="19274F"/>
                </a:solidFill>
                <a:latin typeface="Montaser Arabic"/>
                <a:ea typeface="Montaser Arabic"/>
                <a:cs typeface="Montaser Arabic"/>
                <a:sym typeface="Montaser Arabic"/>
              </a:rPr>
              <a:t>GRAPH VISUALIZATION</a:t>
            </a:r>
          </a:p>
          <a:p>
            <a:pPr algn="l">
              <a:lnSpc>
                <a:spcPts val="5059"/>
              </a:lnSpc>
            </a:pPr>
            <a:endParaRPr lang="en-US" sz="3441" dirty="0">
              <a:solidFill>
                <a:srgbClr val="19274F"/>
              </a:solidFill>
              <a:latin typeface="Montaser Arabic"/>
              <a:ea typeface="Montaser Arabic"/>
              <a:cs typeface="Montaser Arabic"/>
              <a:sym typeface="Montaser Arabic"/>
            </a:endParaRPr>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6"/>
          <p:cNvSpPr txBox="1"/>
          <p:nvPr/>
        </p:nvSpPr>
        <p:spPr>
          <a:xfrm>
            <a:off x="17227455"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51</a:t>
            </a: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3680107" y="3174566"/>
            <a:ext cx="10927787" cy="6515693"/>
          </a:xfrm>
          <a:custGeom>
            <a:avLst/>
            <a:gdLst/>
            <a:ahLst/>
            <a:cxnLst/>
            <a:rect l="l" t="t" r="r" b="b"/>
            <a:pathLst>
              <a:path w="10927787" h="6515693">
                <a:moveTo>
                  <a:pt x="0" y="0"/>
                </a:moveTo>
                <a:lnTo>
                  <a:pt x="10927786" y="0"/>
                </a:lnTo>
                <a:lnTo>
                  <a:pt x="10927786" y="6515693"/>
                </a:lnTo>
                <a:lnTo>
                  <a:pt x="0" y="6515693"/>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445566" y="2568680"/>
            <a:ext cx="15452318" cy="6058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Post Training Analysis</a:t>
            </a:r>
          </a:p>
        </p:txBody>
      </p:sp>
      <p:sp>
        <p:nvSpPr>
          <p:cNvPr id="14" name="TextBox 14"/>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5"/>
          <p:cNvSpPr txBox="1"/>
          <p:nvPr/>
        </p:nvSpPr>
        <p:spPr>
          <a:xfrm>
            <a:off x="17238961" y="97353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52</a:t>
            </a: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4000945" y="3174566"/>
            <a:ext cx="10286110" cy="6287384"/>
          </a:xfrm>
          <a:custGeom>
            <a:avLst/>
            <a:gdLst/>
            <a:ahLst/>
            <a:cxnLst/>
            <a:rect l="l" t="t" r="r" b="b"/>
            <a:pathLst>
              <a:path w="10286110" h="6287384">
                <a:moveTo>
                  <a:pt x="0" y="0"/>
                </a:moveTo>
                <a:lnTo>
                  <a:pt x="10286110" y="0"/>
                </a:lnTo>
                <a:lnTo>
                  <a:pt x="10286110" y="6287384"/>
                </a:lnTo>
                <a:lnTo>
                  <a:pt x="0" y="6287384"/>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445566" y="2568680"/>
            <a:ext cx="15452318" cy="6058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Post Training Analysis</a:t>
            </a:r>
          </a:p>
        </p:txBody>
      </p:sp>
      <p:sp>
        <p:nvSpPr>
          <p:cNvPr id="14" name="TextBox 14"/>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5" name="TextBox 15"/>
          <p:cNvSpPr txBox="1"/>
          <p:nvPr/>
        </p:nvSpPr>
        <p:spPr>
          <a:xfrm>
            <a:off x="17259300" y="971254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53</a:t>
            </a: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717963" y="3174566"/>
            <a:ext cx="7453762" cy="6438187"/>
          </a:xfrm>
          <a:custGeom>
            <a:avLst/>
            <a:gdLst/>
            <a:ahLst/>
            <a:cxnLst/>
            <a:rect l="l" t="t" r="r" b="b"/>
            <a:pathLst>
              <a:path w="7453762" h="6438187">
                <a:moveTo>
                  <a:pt x="0" y="0"/>
                </a:moveTo>
                <a:lnTo>
                  <a:pt x="7453762" y="0"/>
                </a:lnTo>
                <a:lnTo>
                  <a:pt x="7453762" y="6438187"/>
                </a:lnTo>
                <a:lnTo>
                  <a:pt x="0" y="6438187"/>
                </a:lnTo>
                <a:lnTo>
                  <a:pt x="0" y="0"/>
                </a:lnTo>
                <a:close/>
              </a:path>
            </a:pathLst>
          </a:custGeom>
          <a:blipFill>
            <a:blip r:embed="rId2"/>
            <a:stretch>
              <a:fillRect/>
            </a:stretch>
          </a:blipFill>
        </p:spPr>
        <p:txBody>
          <a:bodyPr/>
          <a:lstStyle/>
          <a:p>
            <a:endParaRPr lang="en-US"/>
          </a:p>
        </p:txBody>
      </p:sp>
      <p:sp>
        <p:nvSpPr>
          <p:cNvPr id="13" name="Freeform 13"/>
          <p:cNvSpPr/>
          <p:nvPr/>
        </p:nvSpPr>
        <p:spPr>
          <a:xfrm>
            <a:off x="9388604" y="3174566"/>
            <a:ext cx="7497161" cy="6438187"/>
          </a:xfrm>
          <a:custGeom>
            <a:avLst/>
            <a:gdLst/>
            <a:ahLst/>
            <a:cxnLst/>
            <a:rect l="l" t="t" r="r" b="b"/>
            <a:pathLst>
              <a:path w="7497161" h="6438187">
                <a:moveTo>
                  <a:pt x="0" y="0"/>
                </a:moveTo>
                <a:lnTo>
                  <a:pt x="7497162" y="0"/>
                </a:lnTo>
                <a:lnTo>
                  <a:pt x="7497162" y="6438187"/>
                </a:lnTo>
                <a:lnTo>
                  <a:pt x="0" y="6438187"/>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445566" y="2568680"/>
            <a:ext cx="15452318" cy="6058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Post Training Analysis</a:t>
            </a:r>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6"/>
          <p:cNvSpPr txBox="1"/>
          <p:nvPr/>
        </p:nvSpPr>
        <p:spPr>
          <a:xfrm>
            <a:off x="17373600" y="9698901"/>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54</a:t>
            </a: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9992850"/>
            <a:chOff x="0" y="0"/>
            <a:chExt cx="21640800" cy="13323800"/>
          </a:xfrm>
        </p:grpSpPr>
        <p:grpSp>
          <p:nvGrpSpPr>
            <p:cNvPr id="3" name="Group 3"/>
            <p:cNvGrpSpPr/>
            <p:nvPr/>
          </p:nvGrpSpPr>
          <p:grpSpPr>
            <a:xfrm>
              <a:off x="0" y="0"/>
              <a:ext cx="21640800" cy="13323800"/>
              <a:chOff x="0" y="0"/>
              <a:chExt cx="6315241" cy="3888165"/>
            </a:xfrm>
          </p:grpSpPr>
          <p:sp>
            <p:nvSpPr>
              <p:cNvPr id="4" name="Freeform 4"/>
              <p:cNvSpPr/>
              <p:nvPr/>
            </p:nvSpPr>
            <p:spPr>
              <a:xfrm>
                <a:off x="0" y="0"/>
                <a:ext cx="6315241" cy="3888165"/>
              </a:xfrm>
              <a:custGeom>
                <a:avLst/>
                <a:gdLst/>
                <a:ahLst/>
                <a:cxnLst/>
                <a:rect l="l" t="t" r="r" b="b"/>
                <a:pathLst>
                  <a:path w="6315241" h="3888165">
                    <a:moveTo>
                      <a:pt x="17649" y="0"/>
                    </a:moveTo>
                    <a:lnTo>
                      <a:pt x="6297592" y="0"/>
                    </a:lnTo>
                    <a:cubicBezTo>
                      <a:pt x="6302273" y="0"/>
                      <a:pt x="6306762" y="1859"/>
                      <a:pt x="6310072" y="5169"/>
                    </a:cubicBezTo>
                    <a:cubicBezTo>
                      <a:pt x="6313382" y="8479"/>
                      <a:pt x="6315241" y="12968"/>
                      <a:pt x="6315241" y="17649"/>
                    </a:cubicBezTo>
                    <a:lnTo>
                      <a:pt x="6315241" y="3870516"/>
                    </a:lnTo>
                    <a:cubicBezTo>
                      <a:pt x="6315241" y="3875197"/>
                      <a:pt x="6313382" y="3879686"/>
                      <a:pt x="6310072" y="3882996"/>
                    </a:cubicBezTo>
                    <a:cubicBezTo>
                      <a:pt x="6306762" y="3886306"/>
                      <a:pt x="6302273" y="3888165"/>
                      <a:pt x="6297592" y="3888165"/>
                    </a:cubicBezTo>
                    <a:lnTo>
                      <a:pt x="17649" y="3888165"/>
                    </a:lnTo>
                    <a:cubicBezTo>
                      <a:pt x="12968" y="3888165"/>
                      <a:pt x="8479" y="3886306"/>
                      <a:pt x="5169" y="3882996"/>
                    </a:cubicBezTo>
                    <a:cubicBezTo>
                      <a:pt x="1859" y="3879686"/>
                      <a:pt x="0" y="3875197"/>
                      <a:pt x="0" y="3870516"/>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3954840"/>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39433"/>
              <a:ext cx="20782350" cy="2232509"/>
              <a:chOff x="0" y="0"/>
              <a:chExt cx="6064727" cy="651493"/>
            </a:xfrm>
          </p:grpSpPr>
          <p:sp>
            <p:nvSpPr>
              <p:cNvPr id="7" name="Freeform 7"/>
              <p:cNvSpPr/>
              <p:nvPr/>
            </p:nvSpPr>
            <p:spPr>
              <a:xfrm>
                <a:off x="0" y="0"/>
                <a:ext cx="6064727" cy="651493"/>
              </a:xfrm>
              <a:custGeom>
                <a:avLst/>
                <a:gdLst/>
                <a:ahLst/>
                <a:cxnLst/>
                <a:rect l="l" t="t" r="r" b="b"/>
                <a:pathLst>
                  <a:path w="6064727" h="651493">
                    <a:moveTo>
                      <a:pt x="14901" y="0"/>
                    </a:moveTo>
                    <a:lnTo>
                      <a:pt x="6049826" y="0"/>
                    </a:lnTo>
                    <a:cubicBezTo>
                      <a:pt x="6058056" y="0"/>
                      <a:pt x="6064727" y="6671"/>
                      <a:pt x="6064727" y="14901"/>
                    </a:cubicBezTo>
                    <a:lnTo>
                      <a:pt x="6064727" y="636592"/>
                    </a:lnTo>
                    <a:cubicBezTo>
                      <a:pt x="6064727" y="644822"/>
                      <a:pt x="6058056" y="651493"/>
                      <a:pt x="6049826" y="651493"/>
                    </a:cubicBezTo>
                    <a:lnTo>
                      <a:pt x="14901" y="651493"/>
                    </a:lnTo>
                    <a:cubicBezTo>
                      <a:pt x="6671" y="651493"/>
                      <a:pt x="0" y="644822"/>
                      <a:pt x="0" y="636592"/>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18168"/>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12983"/>
              <a:ext cx="20782350" cy="9671383"/>
              <a:chOff x="0" y="0"/>
              <a:chExt cx="6064727" cy="2822313"/>
            </a:xfrm>
          </p:grpSpPr>
          <p:sp>
            <p:nvSpPr>
              <p:cNvPr id="10" name="Freeform 10"/>
              <p:cNvSpPr/>
              <p:nvPr/>
            </p:nvSpPr>
            <p:spPr>
              <a:xfrm>
                <a:off x="0" y="0"/>
                <a:ext cx="6064727" cy="2822313"/>
              </a:xfrm>
              <a:custGeom>
                <a:avLst/>
                <a:gdLst/>
                <a:ahLst/>
                <a:cxnLst/>
                <a:rect l="l" t="t" r="r" b="b"/>
                <a:pathLst>
                  <a:path w="6064727" h="2822313">
                    <a:moveTo>
                      <a:pt x="14901" y="0"/>
                    </a:moveTo>
                    <a:lnTo>
                      <a:pt x="6049826" y="0"/>
                    </a:lnTo>
                    <a:cubicBezTo>
                      <a:pt x="6058056" y="0"/>
                      <a:pt x="6064727" y="6671"/>
                      <a:pt x="6064727" y="14901"/>
                    </a:cubicBezTo>
                    <a:lnTo>
                      <a:pt x="6064727" y="2807412"/>
                    </a:lnTo>
                    <a:cubicBezTo>
                      <a:pt x="6064727" y="2815642"/>
                      <a:pt x="6058056" y="2822313"/>
                      <a:pt x="6049826" y="2822313"/>
                    </a:cubicBezTo>
                    <a:lnTo>
                      <a:pt x="14901" y="2822313"/>
                    </a:lnTo>
                    <a:cubicBezTo>
                      <a:pt x="6671" y="2822313"/>
                      <a:pt x="0" y="2815642"/>
                      <a:pt x="0" y="2807412"/>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888988"/>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445566" y="3263045"/>
            <a:ext cx="7818179" cy="6260691"/>
          </a:xfrm>
          <a:custGeom>
            <a:avLst/>
            <a:gdLst/>
            <a:ahLst/>
            <a:cxnLst/>
            <a:rect l="l" t="t" r="r" b="b"/>
            <a:pathLst>
              <a:path w="7818179" h="6260691">
                <a:moveTo>
                  <a:pt x="0" y="0"/>
                </a:moveTo>
                <a:lnTo>
                  <a:pt x="7818180" y="0"/>
                </a:lnTo>
                <a:lnTo>
                  <a:pt x="7818180" y="6260691"/>
                </a:lnTo>
                <a:lnTo>
                  <a:pt x="0" y="6260691"/>
                </a:lnTo>
                <a:lnTo>
                  <a:pt x="0" y="0"/>
                </a:lnTo>
                <a:close/>
              </a:path>
            </a:pathLst>
          </a:custGeom>
          <a:blipFill>
            <a:blip r:embed="rId2"/>
            <a:stretch>
              <a:fillRect/>
            </a:stretch>
          </a:blipFill>
        </p:spPr>
        <p:txBody>
          <a:bodyPr/>
          <a:lstStyle/>
          <a:p>
            <a:endParaRPr lang="en-US"/>
          </a:p>
        </p:txBody>
      </p:sp>
      <p:sp>
        <p:nvSpPr>
          <p:cNvPr id="13" name="Freeform 13"/>
          <p:cNvSpPr/>
          <p:nvPr/>
        </p:nvSpPr>
        <p:spPr>
          <a:xfrm>
            <a:off x="9034992" y="3263045"/>
            <a:ext cx="7862892" cy="6294524"/>
          </a:xfrm>
          <a:custGeom>
            <a:avLst/>
            <a:gdLst/>
            <a:ahLst/>
            <a:cxnLst/>
            <a:rect l="l" t="t" r="r" b="b"/>
            <a:pathLst>
              <a:path w="7862892" h="6294524">
                <a:moveTo>
                  <a:pt x="0" y="0"/>
                </a:moveTo>
                <a:lnTo>
                  <a:pt x="7862892" y="0"/>
                </a:lnTo>
                <a:lnTo>
                  <a:pt x="7862892" y="6294524"/>
                </a:lnTo>
                <a:lnTo>
                  <a:pt x="0" y="6294524"/>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445566" y="2568680"/>
            <a:ext cx="15452318" cy="6058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Post Training Analysis</a:t>
            </a:r>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6"/>
          <p:cNvSpPr txBox="1"/>
          <p:nvPr/>
        </p:nvSpPr>
        <p:spPr>
          <a:xfrm>
            <a:off x="17238961" y="9698901"/>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55</a:t>
            </a:r>
          </a:p>
        </p:txBody>
      </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7075"/>
            <a:ext cx="16230600" cy="10139925"/>
            <a:chOff x="0" y="0"/>
            <a:chExt cx="21640800" cy="13519900"/>
          </a:xfrm>
        </p:grpSpPr>
        <p:grpSp>
          <p:nvGrpSpPr>
            <p:cNvPr id="3" name="Group 3"/>
            <p:cNvGrpSpPr/>
            <p:nvPr/>
          </p:nvGrpSpPr>
          <p:grpSpPr>
            <a:xfrm>
              <a:off x="0" y="0"/>
              <a:ext cx="21640800" cy="13519900"/>
              <a:chOff x="0" y="0"/>
              <a:chExt cx="6315241" cy="3945392"/>
            </a:xfrm>
          </p:grpSpPr>
          <p:sp>
            <p:nvSpPr>
              <p:cNvPr id="4" name="Freeform 4"/>
              <p:cNvSpPr/>
              <p:nvPr/>
            </p:nvSpPr>
            <p:spPr>
              <a:xfrm>
                <a:off x="0" y="0"/>
                <a:ext cx="6315241" cy="3945392"/>
              </a:xfrm>
              <a:custGeom>
                <a:avLst/>
                <a:gdLst/>
                <a:ahLst/>
                <a:cxnLst/>
                <a:rect l="l" t="t" r="r" b="b"/>
                <a:pathLst>
                  <a:path w="6315241" h="3945392">
                    <a:moveTo>
                      <a:pt x="17649" y="0"/>
                    </a:moveTo>
                    <a:lnTo>
                      <a:pt x="6297592" y="0"/>
                    </a:lnTo>
                    <a:cubicBezTo>
                      <a:pt x="6302273" y="0"/>
                      <a:pt x="6306762" y="1859"/>
                      <a:pt x="6310072" y="5169"/>
                    </a:cubicBezTo>
                    <a:cubicBezTo>
                      <a:pt x="6313382" y="8479"/>
                      <a:pt x="6315241" y="12968"/>
                      <a:pt x="6315241" y="17649"/>
                    </a:cubicBezTo>
                    <a:lnTo>
                      <a:pt x="6315241" y="3927743"/>
                    </a:lnTo>
                    <a:cubicBezTo>
                      <a:pt x="6315241" y="3932424"/>
                      <a:pt x="6313382" y="3936913"/>
                      <a:pt x="6310072" y="3940223"/>
                    </a:cubicBezTo>
                    <a:cubicBezTo>
                      <a:pt x="6306762" y="3943532"/>
                      <a:pt x="6302273" y="3945392"/>
                      <a:pt x="6297592" y="3945392"/>
                    </a:cubicBezTo>
                    <a:lnTo>
                      <a:pt x="17649" y="3945392"/>
                    </a:lnTo>
                    <a:cubicBezTo>
                      <a:pt x="12968" y="3945392"/>
                      <a:pt x="8479" y="3943532"/>
                      <a:pt x="5169" y="3940223"/>
                    </a:cubicBezTo>
                    <a:cubicBezTo>
                      <a:pt x="1859" y="3936913"/>
                      <a:pt x="0" y="3932424"/>
                      <a:pt x="0" y="3927743"/>
                    </a:cubicBezTo>
                    <a:lnTo>
                      <a:pt x="0" y="17649"/>
                    </a:lnTo>
                    <a:cubicBezTo>
                      <a:pt x="0" y="12968"/>
                      <a:pt x="1859" y="8479"/>
                      <a:pt x="5169" y="5169"/>
                    </a:cubicBezTo>
                    <a:cubicBezTo>
                      <a:pt x="8479" y="1859"/>
                      <a:pt x="12968" y="0"/>
                      <a:pt x="17649" y="0"/>
                    </a:cubicBezTo>
                    <a:close/>
                  </a:path>
                </a:pathLst>
              </a:custGeom>
              <a:solidFill>
                <a:srgbClr val="BCBEFA"/>
              </a:solidFill>
              <a:ln cap="rnd">
                <a:noFill/>
                <a:prstDash val="solid"/>
                <a:round/>
              </a:ln>
            </p:spPr>
            <p:txBody>
              <a:bodyPr/>
              <a:lstStyle/>
              <a:p>
                <a:endParaRPr lang="en-US"/>
              </a:p>
            </p:txBody>
          </p:sp>
          <p:sp>
            <p:nvSpPr>
              <p:cNvPr id="5" name="TextBox 5"/>
              <p:cNvSpPr txBox="1"/>
              <p:nvPr/>
            </p:nvSpPr>
            <p:spPr>
              <a:xfrm>
                <a:off x="0" y="-66675"/>
                <a:ext cx="6315241" cy="4012067"/>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29225" y="547373"/>
              <a:ext cx="20782350" cy="2265367"/>
              <a:chOff x="0" y="0"/>
              <a:chExt cx="6064727" cy="661082"/>
            </a:xfrm>
          </p:grpSpPr>
          <p:sp>
            <p:nvSpPr>
              <p:cNvPr id="7" name="Freeform 7"/>
              <p:cNvSpPr/>
              <p:nvPr/>
            </p:nvSpPr>
            <p:spPr>
              <a:xfrm>
                <a:off x="0" y="0"/>
                <a:ext cx="6064727" cy="661082"/>
              </a:xfrm>
              <a:custGeom>
                <a:avLst/>
                <a:gdLst/>
                <a:ahLst/>
                <a:cxnLst/>
                <a:rect l="l" t="t" r="r" b="b"/>
                <a:pathLst>
                  <a:path w="6064727" h="661082">
                    <a:moveTo>
                      <a:pt x="14901" y="0"/>
                    </a:moveTo>
                    <a:lnTo>
                      <a:pt x="6049826" y="0"/>
                    </a:lnTo>
                    <a:cubicBezTo>
                      <a:pt x="6058056" y="0"/>
                      <a:pt x="6064727" y="6671"/>
                      <a:pt x="6064727" y="14901"/>
                    </a:cubicBezTo>
                    <a:lnTo>
                      <a:pt x="6064727" y="646181"/>
                    </a:lnTo>
                    <a:cubicBezTo>
                      <a:pt x="6064727" y="654410"/>
                      <a:pt x="6058056" y="661082"/>
                      <a:pt x="6049826" y="661082"/>
                    </a:cubicBezTo>
                    <a:lnTo>
                      <a:pt x="14901" y="661082"/>
                    </a:lnTo>
                    <a:cubicBezTo>
                      <a:pt x="6671" y="661082"/>
                      <a:pt x="0" y="654410"/>
                      <a:pt x="0" y="646181"/>
                    </a:cubicBezTo>
                    <a:lnTo>
                      <a:pt x="0" y="14901"/>
                    </a:lnTo>
                    <a:cubicBezTo>
                      <a:pt x="0" y="6671"/>
                      <a:pt x="6671" y="0"/>
                      <a:pt x="14901" y="0"/>
                    </a:cubicBezTo>
                    <a:close/>
                  </a:path>
                </a:pathLst>
              </a:custGeom>
              <a:solidFill>
                <a:srgbClr val="FBD86A"/>
              </a:solidFill>
              <a:ln w="47625" cap="rnd">
                <a:solidFill>
                  <a:srgbClr val="FFFFFF"/>
                </a:solidFill>
                <a:prstDash val="solid"/>
                <a:round/>
              </a:ln>
            </p:spPr>
            <p:txBody>
              <a:bodyPr/>
              <a:lstStyle/>
              <a:p>
                <a:endParaRPr lang="en-US"/>
              </a:p>
            </p:txBody>
          </p:sp>
          <p:sp>
            <p:nvSpPr>
              <p:cNvPr id="8" name="TextBox 8"/>
              <p:cNvSpPr txBox="1"/>
              <p:nvPr/>
            </p:nvSpPr>
            <p:spPr>
              <a:xfrm>
                <a:off x="0" y="-66675"/>
                <a:ext cx="6064727" cy="727757"/>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29225" y="3158800"/>
              <a:ext cx="20782350" cy="9813727"/>
              <a:chOff x="0" y="0"/>
              <a:chExt cx="6064727" cy="2863852"/>
            </a:xfrm>
          </p:grpSpPr>
          <p:sp>
            <p:nvSpPr>
              <p:cNvPr id="10" name="Freeform 10"/>
              <p:cNvSpPr/>
              <p:nvPr/>
            </p:nvSpPr>
            <p:spPr>
              <a:xfrm>
                <a:off x="0" y="0"/>
                <a:ext cx="6064727" cy="2863852"/>
              </a:xfrm>
              <a:custGeom>
                <a:avLst/>
                <a:gdLst/>
                <a:ahLst/>
                <a:cxnLst/>
                <a:rect l="l" t="t" r="r" b="b"/>
                <a:pathLst>
                  <a:path w="6064727" h="2863852">
                    <a:moveTo>
                      <a:pt x="14901" y="0"/>
                    </a:moveTo>
                    <a:lnTo>
                      <a:pt x="6049826" y="0"/>
                    </a:lnTo>
                    <a:cubicBezTo>
                      <a:pt x="6058056" y="0"/>
                      <a:pt x="6064727" y="6671"/>
                      <a:pt x="6064727" y="14901"/>
                    </a:cubicBezTo>
                    <a:lnTo>
                      <a:pt x="6064727" y="2848951"/>
                    </a:lnTo>
                    <a:cubicBezTo>
                      <a:pt x="6064727" y="2857181"/>
                      <a:pt x="6058056" y="2863852"/>
                      <a:pt x="6049826" y="2863852"/>
                    </a:cubicBezTo>
                    <a:lnTo>
                      <a:pt x="14901" y="2863852"/>
                    </a:lnTo>
                    <a:cubicBezTo>
                      <a:pt x="6671" y="2863852"/>
                      <a:pt x="0" y="2857181"/>
                      <a:pt x="0" y="2848951"/>
                    </a:cubicBezTo>
                    <a:lnTo>
                      <a:pt x="0" y="14901"/>
                    </a:lnTo>
                    <a:cubicBezTo>
                      <a:pt x="0" y="6671"/>
                      <a:pt x="6671" y="0"/>
                      <a:pt x="14901" y="0"/>
                    </a:cubicBezTo>
                    <a:close/>
                  </a:path>
                </a:pathLst>
              </a:custGeom>
              <a:solidFill>
                <a:srgbClr val="FFFFFF"/>
              </a:solidFill>
              <a:ln w="47625" cap="rnd">
                <a:solidFill>
                  <a:srgbClr val="1A1E2D"/>
                </a:solidFill>
                <a:prstDash val="solid"/>
                <a:round/>
              </a:ln>
            </p:spPr>
            <p:txBody>
              <a:bodyPr/>
              <a:lstStyle/>
              <a:p>
                <a:endParaRPr lang="en-US"/>
              </a:p>
            </p:txBody>
          </p:sp>
          <p:sp>
            <p:nvSpPr>
              <p:cNvPr id="11" name="TextBox 11"/>
              <p:cNvSpPr txBox="1"/>
              <p:nvPr/>
            </p:nvSpPr>
            <p:spPr>
              <a:xfrm>
                <a:off x="0" y="-66675"/>
                <a:ext cx="6064727" cy="2930527"/>
              </a:xfrm>
              <a:prstGeom prst="rect">
                <a:avLst/>
              </a:prstGeom>
            </p:spPr>
            <p:txBody>
              <a:bodyPr lIns="46656" tIns="46656" rIns="46656" bIns="46656" rtlCol="0" anchor="ctr"/>
              <a:lstStyle/>
              <a:p>
                <a:pPr marL="0" lvl="0" indent="0" algn="ctr">
                  <a:lnSpc>
                    <a:spcPts val="2520"/>
                  </a:lnSpc>
                  <a:spcBef>
                    <a:spcPct val="0"/>
                  </a:spcBef>
                </a:pPr>
                <a:endParaRPr/>
              </a:p>
            </p:txBody>
          </p:sp>
        </p:grpSp>
      </p:grpSp>
      <p:sp>
        <p:nvSpPr>
          <p:cNvPr id="12" name="Freeform 12"/>
          <p:cNvSpPr/>
          <p:nvPr/>
        </p:nvSpPr>
        <p:spPr>
          <a:xfrm>
            <a:off x="1438314" y="2655034"/>
            <a:ext cx="12496699" cy="7154360"/>
          </a:xfrm>
          <a:custGeom>
            <a:avLst/>
            <a:gdLst/>
            <a:ahLst/>
            <a:cxnLst/>
            <a:rect l="l" t="t" r="r" b="b"/>
            <a:pathLst>
              <a:path w="12496699" h="7154360">
                <a:moveTo>
                  <a:pt x="0" y="0"/>
                </a:moveTo>
                <a:lnTo>
                  <a:pt x="12496699" y="0"/>
                </a:lnTo>
                <a:lnTo>
                  <a:pt x="12496699" y="7154360"/>
                </a:lnTo>
                <a:lnTo>
                  <a:pt x="0" y="7154360"/>
                </a:lnTo>
                <a:lnTo>
                  <a:pt x="0" y="0"/>
                </a:lnTo>
                <a:close/>
              </a:path>
            </a:pathLst>
          </a:custGeom>
          <a:blipFill>
            <a:blip r:embed="rId2"/>
            <a:stretch>
              <a:fillRect/>
            </a:stretch>
          </a:blipFill>
        </p:spPr>
        <p:txBody>
          <a:bodyPr/>
          <a:lstStyle/>
          <a:p>
            <a:endParaRPr lang="en-US"/>
          </a:p>
        </p:txBody>
      </p:sp>
      <p:sp>
        <p:nvSpPr>
          <p:cNvPr id="13" name="Freeform 13"/>
          <p:cNvSpPr/>
          <p:nvPr/>
        </p:nvSpPr>
        <p:spPr>
          <a:xfrm>
            <a:off x="10509446" y="2655034"/>
            <a:ext cx="6254867" cy="4999243"/>
          </a:xfrm>
          <a:custGeom>
            <a:avLst/>
            <a:gdLst/>
            <a:ahLst/>
            <a:cxnLst/>
            <a:rect l="l" t="t" r="r" b="b"/>
            <a:pathLst>
              <a:path w="6254867" h="4999243">
                <a:moveTo>
                  <a:pt x="0" y="0"/>
                </a:moveTo>
                <a:lnTo>
                  <a:pt x="6254867" y="0"/>
                </a:lnTo>
                <a:lnTo>
                  <a:pt x="6254867" y="4999243"/>
                </a:lnTo>
                <a:lnTo>
                  <a:pt x="0" y="4999243"/>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582300" y="1576775"/>
            <a:ext cx="15452318" cy="605885"/>
          </a:xfrm>
          <a:prstGeom prst="rect">
            <a:avLst/>
          </a:prstGeom>
        </p:spPr>
        <p:txBody>
          <a:bodyPr lIns="0" tIns="0" rIns="0" bIns="0" rtlCol="0" anchor="t">
            <a:spAutoFit/>
          </a:bodyPr>
          <a:lstStyle/>
          <a:p>
            <a:pPr algn="l">
              <a:lnSpc>
                <a:spcPts val="5059"/>
              </a:lnSpc>
            </a:pPr>
            <a:r>
              <a:rPr lang="en-US" sz="3441">
                <a:solidFill>
                  <a:srgbClr val="19274F"/>
                </a:solidFill>
                <a:latin typeface="Montaser Arabic"/>
                <a:ea typeface="Montaser Arabic"/>
                <a:cs typeface="Montaser Arabic"/>
                <a:sym typeface="Montaser Arabic"/>
              </a:rPr>
              <a:t>Post Training Analysis</a:t>
            </a:r>
          </a:p>
        </p:txBody>
      </p:sp>
      <p:sp>
        <p:nvSpPr>
          <p:cNvPr id="15" name="TextBox 15"/>
          <p:cNvSpPr txBox="1"/>
          <p:nvPr/>
        </p:nvSpPr>
        <p:spPr>
          <a:xfrm>
            <a:off x="1253383" y="937986"/>
            <a:ext cx="15781235"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ĐÁNH GIÁ ĐẦU RA</a:t>
            </a:r>
          </a:p>
        </p:txBody>
      </p:sp>
      <p:sp>
        <p:nvSpPr>
          <p:cNvPr id="16" name="TextBox 16"/>
          <p:cNvSpPr txBox="1"/>
          <p:nvPr/>
        </p:nvSpPr>
        <p:spPr>
          <a:xfrm>
            <a:off x="17346995" y="9809394"/>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56</a:t>
            </a: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3752620" y="1906268"/>
            <a:ext cx="10366262" cy="3237232"/>
            <a:chOff x="0" y="0"/>
            <a:chExt cx="13821682" cy="4316309"/>
          </a:xfrm>
        </p:grpSpPr>
        <p:grpSp>
          <p:nvGrpSpPr>
            <p:cNvPr id="3" name="Group 3"/>
            <p:cNvGrpSpPr/>
            <p:nvPr/>
          </p:nvGrpSpPr>
          <p:grpSpPr>
            <a:xfrm>
              <a:off x="0" y="0"/>
              <a:ext cx="13821682" cy="4316309"/>
              <a:chOff x="0" y="0"/>
              <a:chExt cx="2743459" cy="856742"/>
            </a:xfrm>
          </p:grpSpPr>
          <p:sp>
            <p:nvSpPr>
              <p:cNvPr id="4" name="Freeform 4"/>
              <p:cNvSpPr/>
              <p:nvPr/>
            </p:nvSpPr>
            <p:spPr>
              <a:xfrm>
                <a:off x="0" y="0"/>
                <a:ext cx="2743459" cy="856742"/>
              </a:xfrm>
              <a:custGeom>
                <a:avLst/>
                <a:gdLst/>
                <a:ahLst/>
                <a:cxnLst/>
                <a:rect l="l" t="t" r="r" b="b"/>
                <a:pathLst>
                  <a:path w="2743459" h="856742">
                    <a:moveTo>
                      <a:pt x="32940" y="0"/>
                    </a:moveTo>
                    <a:lnTo>
                      <a:pt x="2710519" y="0"/>
                    </a:lnTo>
                    <a:cubicBezTo>
                      <a:pt x="2719255" y="0"/>
                      <a:pt x="2727634" y="3470"/>
                      <a:pt x="2733811" y="9648"/>
                    </a:cubicBezTo>
                    <a:cubicBezTo>
                      <a:pt x="2739989" y="15825"/>
                      <a:pt x="2743459" y="24204"/>
                      <a:pt x="2743459" y="32940"/>
                    </a:cubicBezTo>
                    <a:lnTo>
                      <a:pt x="2743459" y="823802"/>
                    </a:lnTo>
                    <a:cubicBezTo>
                      <a:pt x="2743459" y="832538"/>
                      <a:pt x="2739989" y="840917"/>
                      <a:pt x="2733811" y="847094"/>
                    </a:cubicBezTo>
                    <a:cubicBezTo>
                      <a:pt x="2727634" y="853272"/>
                      <a:pt x="2719255" y="856742"/>
                      <a:pt x="2710519" y="856742"/>
                    </a:cubicBezTo>
                    <a:lnTo>
                      <a:pt x="32940" y="856742"/>
                    </a:lnTo>
                    <a:cubicBezTo>
                      <a:pt x="24204" y="856742"/>
                      <a:pt x="15825" y="853272"/>
                      <a:pt x="9648" y="847094"/>
                    </a:cubicBezTo>
                    <a:cubicBezTo>
                      <a:pt x="3470" y="840917"/>
                      <a:pt x="0" y="832538"/>
                      <a:pt x="0" y="823802"/>
                    </a:cubicBezTo>
                    <a:lnTo>
                      <a:pt x="0" y="32940"/>
                    </a:lnTo>
                    <a:cubicBezTo>
                      <a:pt x="0" y="24204"/>
                      <a:pt x="3470" y="15825"/>
                      <a:pt x="9648" y="9648"/>
                    </a:cubicBezTo>
                    <a:cubicBezTo>
                      <a:pt x="15825" y="3470"/>
                      <a:pt x="24204" y="0"/>
                      <a:pt x="32940" y="0"/>
                    </a:cubicBezTo>
                    <a:close/>
                  </a:path>
                </a:pathLst>
              </a:custGeom>
              <a:solidFill>
                <a:srgbClr val="FFFFFF"/>
              </a:solidFill>
              <a:ln w="38100" cap="rnd">
                <a:solidFill>
                  <a:srgbClr val="19274F"/>
                </a:solidFill>
                <a:prstDash val="lgDash"/>
                <a:round/>
              </a:ln>
            </p:spPr>
            <p:txBody>
              <a:bodyPr/>
              <a:lstStyle/>
              <a:p>
                <a:endParaRPr lang="en-US"/>
              </a:p>
            </p:txBody>
          </p:sp>
          <p:sp>
            <p:nvSpPr>
              <p:cNvPr id="5" name="TextBox 5"/>
              <p:cNvSpPr txBox="1"/>
              <p:nvPr/>
            </p:nvSpPr>
            <p:spPr>
              <a:xfrm>
                <a:off x="0" y="-66675"/>
                <a:ext cx="2743459" cy="923417"/>
              </a:xfrm>
              <a:prstGeom prst="rect">
                <a:avLst/>
              </a:prstGeom>
            </p:spPr>
            <p:txBody>
              <a:bodyPr lIns="46656" tIns="46656" rIns="46656" bIns="46656" rtlCol="0" anchor="ctr"/>
              <a:lstStyle/>
              <a:p>
                <a:pPr algn="ctr">
                  <a:lnSpc>
                    <a:spcPts val="2520"/>
                  </a:lnSpc>
                </a:pPr>
                <a:endParaRPr/>
              </a:p>
            </p:txBody>
          </p:sp>
        </p:grpSp>
        <p:sp>
          <p:nvSpPr>
            <p:cNvPr id="6" name="TextBox 6"/>
            <p:cNvSpPr txBox="1"/>
            <p:nvPr/>
          </p:nvSpPr>
          <p:spPr>
            <a:xfrm>
              <a:off x="1139630" y="374819"/>
              <a:ext cx="11542422" cy="2828925"/>
            </a:xfrm>
            <a:prstGeom prst="rect">
              <a:avLst/>
            </a:prstGeom>
          </p:spPr>
          <p:txBody>
            <a:bodyPr lIns="0" tIns="0" rIns="0" bIns="0" rtlCol="0" anchor="t">
              <a:spAutoFit/>
            </a:bodyPr>
            <a:lstStyle/>
            <a:p>
              <a:pPr marL="0" lvl="1" indent="0" algn="ctr">
                <a:lnSpc>
                  <a:spcPts val="8399"/>
                </a:lnSpc>
              </a:pPr>
              <a:r>
                <a:rPr lang="en-US" sz="6999" b="1">
                  <a:solidFill>
                    <a:srgbClr val="2E2C2B"/>
                  </a:solidFill>
                  <a:latin typeface="Stinger Fit Bold"/>
                  <a:ea typeface="Stinger Fit Bold"/>
                  <a:cs typeface="Stinger Fit Bold"/>
                  <a:sym typeface="Stinger Fit Bold"/>
                </a:rPr>
                <a:t>Thank you for listening</a:t>
              </a:r>
            </a:p>
          </p:txBody>
        </p:sp>
        <p:sp>
          <p:nvSpPr>
            <p:cNvPr id="7" name="TextBox 7"/>
            <p:cNvSpPr txBox="1"/>
            <p:nvPr/>
          </p:nvSpPr>
          <p:spPr>
            <a:xfrm>
              <a:off x="1139630" y="3399986"/>
              <a:ext cx="11542422" cy="494610"/>
            </a:xfrm>
            <a:prstGeom prst="rect">
              <a:avLst/>
            </a:prstGeom>
          </p:spPr>
          <p:txBody>
            <a:bodyPr lIns="0" tIns="0" rIns="0" bIns="0" rtlCol="0" anchor="t">
              <a:spAutoFit/>
            </a:bodyPr>
            <a:lstStyle/>
            <a:p>
              <a:pPr marL="0" lvl="1" indent="0" algn="ctr">
                <a:lnSpc>
                  <a:spcPts val="2999"/>
                </a:lnSpc>
              </a:pPr>
              <a:endParaRPr/>
            </a:p>
          </p:txBody>
        </p:sp>
      </p:grpSp>
      <p:sp>
        <p:nvSpPr>
          <p:cNvPr id="8" name="Freeform 8"/>
          <p:cNvSpPr/>
          <p:nvPr/>
        </p:nvSpPr>
        <p:spPr>
          <a:xfrm flipH="1">
            <a:off x="12338705" y="5286100"/>
            <a:ext cx="5949295" cy="6127551"/>
          </a:xfrm>
          <a:custGeom>
            <a:avLst/>
            <a:gdLst/>
            <a:ahLst/>
            <a:cxnLst/>
            <a:rect l="l" t="t" r="r" b="b"/>
            <a:pathLst>
              <a:path w="5949295" h="6127551">
                <a:moveTo>
                  <a:pt x="5949295" y="0"/>
                </a:moveTo>
                <a:lnTo>
                  <a:pt x="0" y="0"/>
                </a:lnTo>
                <a:lnTo>
                  <a:pt x="0" y="6127551"/>
                </a:lnTo>
                <a:lnTo>
                  <a:pt x="5949295" y="6127551"/>
                </a:lnTo>
                <a:lnTo>
                  <a:pt x="594929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6916400" y="9939215"/>
            <a:ext cx="684516" cy="359073"/>
          </a:xfrm>
          <a:prstGeom prst="rect">
            <a:avLst/>
          </a:prstGeom>
        </p:spPr>
        <p:txBody>
          <a:bodyPr lIns="0" tIns="0" rIns="0" bIns="0" rtlCol="0" anchor="t">
            <a:spAutoFit/>
          </a:bodyPr>
          <a:lstStyle/>
          <a:p>
            <a:pPr algn="ctr">
              <a:lnSpc>
                <a:spcPts val="2750"/>
              </a:lnSpc>
            </a:pPr>
            <a:r>
              <a:rPr lang="en-US" sz="2500" b="1">
                <a:solidFill>
                  <a:srgbClr val="19274F"/>
                </a:solidFill>
                <a:latin typeface="Montaser Arabic Bold"/>
                <a:ea typeface="Montaser Arabic Bold"/>
                <a:cs typeface="Montaser Arabic Bold"/>
                <a:sym typeface="Montaser Arabic Bold"/>
              </a:rPr>
              <a:t>57</a:t>
            </a:r>
            <a:endParaRPr lang="en-US" sz="2500" b="1" dirty="0">
              <a:solidFill>
                <a:srgbClr val="19274F"/>
              </a:solidFill>
              <a:latin typeface="Montaser Arabic Bold"/>
              <a:ea typeface="Montaser Arabic Bold"/>
              <a:cs typeface="Montaser Arabic Bold"/>
              <a:sym typeface="Montaser Arabic Bold"/>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sp>
        <p:nvSpPr>
          <p:cNvPr id="2" name="Freeform 2"/>
          <p:cNvSpPr/>
          <p:nvPr/>
        </p:nvSpPr>
        <p:spPr>
          <a:xfrm>
            <a:off x="3199797" y="-1240546"/>
            <a:ext cx="15315362" cy="17088270"/>
          </a:xfrm>
          <a:custGeom>
            <a:avLst/>
            <a:gdLst/>
            <a:ahLst/>
            <a:cxnLst/>
            <a:rect l="l" t="t" r="r" b="b"/>
            <a:pathLst>
              <a:path w="15315362" h="17088270">
                <a:moveTo>
                  <a:pt x="0" y="0"/>
                </a:moveTo>
                <a:lnTo>
                  <a:pt x="15315361" y="0"/>
                </a:lnTo>
                <a:lnTo>
                  <a:pt x="15315361" y="17088269"/>
                </a:lnTo>
                <a:lnTo>
                  <a:pt x="0" y="1708826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69437" y="3457575"/>
            <a:ext cx="7134908" cy="1685925"/>
          </a:xfrm>
          <a:prstGeom prst="rect">
            <a:avLst/>
          </a:prstGeom>
        </p:spPr>
        <p:txBody>
          <a:bodyPr lIns="0" tIns="0" rIns="0" bIns="0" rtlCol="0" anchor="t">
            <a:spAutoFit/>
          </a:bodyPr>
          <a:lstStyle/>
          <a:p>
            <a:pPr algn="l">
              <a:lnSpc>
                <a:spcPts val="13200"/>
              </a:lnSpc>
            </a:pPr>
            <a:r>
              <a:rPr lang="en-US" sz="11000" b="1">
                <a:solidFill>
                  <a:srgbClr val="2E2C2B"/>
                </a:solidFill>
                <a:latin typeface="Montaser Arabic Semi-Bold"/>
                <a:ea typeface="Montaser Arabic Semi-Bold"/>
                <a:cs typeface="Montaser Arabic Semi-Bold"/>
                <a:sym typeface="Montaser Arabic Semi-Bold"/>
              </a:rPr>
              <a:t>BÀI TOÁN</a:t>
            </a:r>
          </a:p>
        </p:txBody>
      </p:sp>
      <p:sp>
        <p:nvSpPr>
          <p:cNvPr id="4" name="TextBox 4"/>
          <p:cNvSpPr txBox="1"/>
          <p:nvPr/>
        </p:nvSpPr>
        <p:spPr>
          <a:xfrm>
            <a:off x="17449800" y="979170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6</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6890322" y="1710131"/>
            <a:ext cx="4860064" cy="8080972"/>
            <a:chOff x="0" y="0"/>
            <a:chExt cx="6480085" cy="10774629"/>
          </a:xfrm>
        </p:grpSpPr>
        <p:grpSp>
          <p:nvGrpSpPr>
            <p:cNvPr id="3" name="Group 3"/>
            <p:cNvGrpSpPr/>
            <p:nvPr/>
          </p:nvGrpSpPr>
          <p:grpSpPr>
            <a:xfrm>
              <a:off x="0" y="1418623"/>
              <a:ext cx="6480085" cy="9356007"/>
              <a:chOff x="0" y="0"/>
              <a:chExt cx="1494590" cy="2157903"/>
            </a:xfrm>
          </p:grpSpPr>
          <p:sp>
            <p:nvSpPr>
              <p:cNvPr id="4" name="Freeform 4"/>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66675"/>
                <a:ext cx="1494590" cy="2224578"/>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6" name="Group 6"/>
            <p:cNvGrpSpPr/>
            <p:nvPr/>
          </p:nvGrpSpPr>
          <p:grpSpPr>
            <a:xfrm>
              <a:off x="190547" y="1645783"/>
              <a:ext cx="6098991" cy="8917567"/>
              <a:chOff x="0" y="0"/>
              <a:chExt cx="1406693" cy="2056780"/>
            </a:xfrm>
          </p:grpSpPr>
          <p:sp>
            <p:nvSpPr>
              <p:cNvPr id="7" name="Freeform 7"/>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7DD6B0"/>
              </a:solidFill>
              <a:ln w="47625" cap="rnd">
                <a:solidFill>
                  <a:srgbClr val="1A1E2D"/>
                </a:solidFill>
                <a:prstDash val="solid"/>
                <a:round/>
              </a:ln>
            </p:spPr>
            <p:txBody>
              <a:bodyPr/>
              <a:lstStyle/>
              <a:p>
                <a:endParaRPr lang="en-US"/>
              </a:p>
            </p:txBody>
          </p:sp>
          <p:sp>
            <p:nvSpPr>
              <p:cNvPr id="8" name="TextBox 8"/>
              <p:cNvSpPr txBox="1"/>
              <p:nvPr/>
            </p:nvSpPr>
            <p:spPr>
              <a:xfrm>
                <a:off x="0" y="-66675"/>
                <a:ext cx="1406693" cy="2123455"/>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9" name="Group 9"/>
            <p:cNvGrpSpPr/>
            <p:nvPr/>
          </p:nvGrpSpPr>
          <p:grpSpPr>
            <a:xfrm>
              <a:off x="1766992" y="0"/>
              <a:ext cx="2837245" cy="283724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grpSp>
          <p:nvGrpSpPr>
            <p:cNvPr id="12" name="Group 12"/>
            <p:cNvGrpSpPr/>
            <p:nvPr/>
          </p:nvGrpSpPr>
          <p:grpSpPr>
            <a:xfrm>
              <a:off x="1965674" y="198682"/>
              <a:ext cx="2439882" cy="24398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DD6B0"/>
              </a:solidFill>
              <a:ln w="47625" cap="rnd">
                <a:solidFill>
                  <a:srgbClr val="19274F"/>
                </a:solidFill>
                <a:prstDash val="solid"/>
                <a:round/>
              </a:ln>
            </p:spPr>
            <p:txBody>
              <a:bodyPr/>
              <a:lstStyle/>
              <a:p>
                <a:endParaRPr lang="en-US"/>
              </a:p>
            </p:txBody>
          </p:sp>
          <p:sp>
            <p:nvSpPr>
              <p:cNvPr id="14" name="TextBox 14"/>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sp>
          <p:nvSpPr>
            <p:cNvPr id="15" name="Freeform 15"/>
            <p:cNvSpPr/>
            <p:nvPr/>
          </p:nvSpPr>
          <p:spPr>
            <a:xfrm>
              <a:off x="2484754" y="665624"/>
              <a:ext cx="1401721" cy="1450682"/>
            </a:xfrm>
            <a:custGeom>
              <a:avLst/>
              <a:gdLst/>
              <a:ahLst/>
              <a:cxnLst/>
              <a:rect l="l" t="t" r="r" b="b"/>
              <a:pathLst>
                <a:path w="1401721" h="1450682">
                  <a:moveTo>
                    <a:pt x="0" y="0"/>
                  </a:moveTo>
                  <a:lnTo>
                    <a:pt x="1401721" y="0"/>
                  </a:lnTo>
                  <a:lnTo>
                    <a:pt x="1401721" y="1450681"/>
                  </a:lnTo>
                  <a:lnTo>
                    <a:pt x="0" y="1450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6" name="TextBox 16"/>
          <p:cNvSpPr txBox="1"/>
          <p:nvPr/>
        </p:nvSpPr>
        <p:spPr>
          <a:xfrm>
            <a:off x="7303630" y="3902387"/>
            <a:ext cx="4033448" cy="3789526"/>
          </a:xfrm>
          <a:prstGeom prst="rect">
            <a:avLst/>
          </a:prstGeom>
        </p:spPr>
        <p:txBody>
          <a:bodyPr lIns="0" tIns="0" rIns="0" bIns="0" rtlCol="0" anchor="t">
            <a:spAutoFit/>
          </a:bodyPr>
          <a:lstStyle/>
          <a:p>
            <a:pPr marL="0" lvl="1" indent="0" algn="just">
              <a:lnSpc>
                <a:spcPts val="3384"/>
              </a:lnSpc>
              <a:spcBef>
                <a:spcPct val="0"/>
              </a:spcBef>
            </a:pPr>
            <a:r>
              <a:rPr lang="en-US" sz="2820" b="1" spc="-84">
                <a:solidFill>
                  <a:srgbClr val="19274F"/>
                </a:solidFill>
                <a:latin typeface="Montaser Arabic Bold"/>
                <a:ea typeface="Montaser Arabic Bold"/>
                <a:cs typeface="Montaser Arabic Bold"/>
                <a:sym typeface="Montaser Arabic Bold"/>
              </a:rPr>
              <a:t>Do đó, yêu cầu cấp thiết đặt ra là cần có một phương pháp phát hiện bất thường tiên tiến, có khả năng khai thác sâu các mối quan hệ và tương tác phức tạp trong dữ liệu giao dịch</a:t>
            </a:r>
          </a:p>
        </p:txBody>
      </p:sp>
      <p:grpSp>
        <p:nvGrpSpPr>
          <p:cNvPr id="17" name="Group 17"/>
          <p:cNvGrpSpPr/>
          <p:nvPr/>
        </p:nvGrpSpPr>
        <p:grpSpPr>
          <a:xfrm>
            <a:off x="1187687" y="1710131"/>
            <a:ext cx="4860064" cy="8080972"/>
            <a:chOff x="0" y="0"/>
            <a:chExt cx="6480085" cy="10774629"/>
          </a:xfrm>
        </p:grpSpPr>
        <p:grpSp>
          <p:nvGrpSpPr>
            <p:cNvPr id="18" name="Group 18"/>
            <p:cNvGrpSpPr/>
            <p:nvPr/>
          </p:nvGrpSpPr>
          <p:grpSpPr>
            <a:xfrm>
              <a:off x="0" y="1418623"/>
              <a:ext cx="6480085" cy="9356007"/>
              <a:chOff x="0" y="0"/>
              <a:chExt cx="1494590" cy="2157903"/>
            </a:xfrm>
          </p:grpSpPr>
          <p:sp>
            <p:nvSpPr>
              <p:cNvPr id="19" name="Freeform 19"/>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66675"/>
                <a:ext cx="1494590" cy="2224578"/>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21" name="Group 21"/>
            <p:cNvGrpSpPr/>
            <p:nvPr/>
          </p:nvGrpSpPr>
          <p:grpSpPr>
            <a:xfrm>
              <a:off x="190547" y="1645783"/>
              <a:ext cx="6098991" cy="8917567"/>
              <a:chOff x="0" y="0"/>
              <a:chExt cx="1406693" cy="2056780"/>
            </a:xfrm>
          </p:grpSpPr>
          <p:sp>
            <p:nvSpPr>
              <p:cNvPr id="22" name="Freeform 22"/>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93D8FF"/>
              </a:solidFill>
              <a:ln w="47625" cap="rnd">
                <a:solidFill>
                  <a:srgbClr val="1A1E2D"/>
                </a:solidFill>
                <a:prstDash val="solid"/>
                <a:round/>
              </a:ln>
            </p:spPr>
            <p:txBody>
              <a:bodyPr/>
              <a:lstStyle/>
              <a:p>
                <a:endParaRPr lang="en-US"/>
              </a:p>
            </p:txBody>
          </p:sp>
          <p:sp>
            <p:nvSpPr>
              <p:cNvPr id="23" name="TextBox 23"/>
              <p:cNvSpPr txBox="1"/>
              <p:nvPr/>
            </p:nvSpPr>
            <p:spPr>
              <a:xfrm>
                <a:off x="0" y="-66675"/>
                <a:ext cx="1406693" cy="2123455"/>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24" name="Group 24"/>
            <p:cNvGrpSpPr/>
            <p:nvPr/>
          </p:nvGrpSpPr>
          <p:grpSpPr>
            <a:xfrm>
              <a:off x="1766992" y="0"/>
              <a:ext cx="2837245" cy="28372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26" name="TextBox 26"/>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grpSp>
          <p:nvGrpSpPr>
            <p:cNvPr id="27" name="Group 27"/>
            <p:cNvGrpSpPr/>
            <p:nvPr/>
          </p:nvGrpSpPr>
          <p:grpSpPr>
            <a:xfrm>
              <a:off x="1965674" y="198682"/>
              <a:ext cx="2439882" cy="243988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3D8FF"/>
              </a:solidFill>
              <a:ln w="47625" cap="rnd">
                <a:solidFill>
                  <a:srgbClr val="19274F"/>
                </a:solidFill>
                <a:prstDash val="solid"/>
                <a:round/>
              </a:ln>
            </p:spPr>
            <p:txBody>
              <a:bodyPr/>
              <a:lstStyle/>
              <a:p>
                <a:endParaRPr lang="en-US"/>
              </a:p>
            </p:txBody>
          </p:sp>
          <p:sp>
            <p:nvSpPr>
              <p:cNvPr id="29" name="TextBox 29"/>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sp>
          <p:nvSpPr>
            <p:cNvPr id="30" name="Freeform 30"/>
            <p:cNvSpPr/>
            <p:nvPr/>
          </p:nvSpPr>
          <p:spPr>
            <a:xfrm>
              <a:off x="2484754" y="665624"/>
              <a:ext cx="1401721" cy="1450682"/>
            </a:xfrm>
            <a:custGeom>
              <a:avLst/>
              <a:gdLst/>
              <a:ahLst/>
              <a:cxnLst/>
              <a:rect l="l" t="t" r="r" b="b"/>
              <a:pathLst>
                <a:path w="1401721" h="1450682">
                  <a:moveTo>
                    <a:pt x="0" y="0"/>
                  </a:moveTo>
                  <a:lnTo>
                    <a:pt x="1401721" y="0"/>
                  </a:lnTo>
                  <a:lnTo>
                    <a:pt x="1401721" y="1450681"/>
                  </a:lnTo>
                  <a:lnTo>
                    <a:pt x="0" y="1450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1" name="TextBox 31"/>
          <p:cNvSpPr txBox="1"/>
          <p:nvPr/>
        </p:nvSpPr>
        <p:spPr>
          <a:xfrm>
            <a:off x="1606478" y="4056985"/>
            <a:ext cx="4022481" cy="4600575"/>
          </a:xfrm>
          <a:prstGeom prst="rect">
            <a:avLst/>
          </a:prstGeom>
        </p:spPr>
        <p:txBody>
          <a:bodyPr lIns="0" tIns="0" rIns="0" bIns="0" rtlCol="0" anchor="t">
            <a:spAutoFit/>
          </a:bodyPr>
          <a:lstStyle/>
          <a:p>
            <a:pPr marL="0" lvl="1" indent="0" algn="just">
              <a:lnSpc>
                <a:spcPts val="3360"/>
              </a:lnSpc>
              <a:spcBef>
                <a:spcPct val="0"/>
              </a:spcBef>
            </a:pPr>
            <a:r>
              <a:rPr lang="en-US" sz="2800" b="1" spc="-84">
                <a:solidFill>
                  <a:srgbClr val="19274F"/>
                </a:solidFill>
                <a:latin typeface="Montaser Arabic Bold"/>
                <a:ea typeface="Montaser Arabic Bold"/>
                <a:cs typeface="Montaser Arabic Bold"/>
                <a:sym typeface="Montaser Arabic Bold"/>
              </a:rPr>
              <a:t>Trong bối cảnh dữ liệu lớn ngày càng phức tạp và khối lượng giao dịch tài chính tăng trưởng mạnh mẽ, việc phát hiện các giao dịch bất thường đóng vai trò quan trọng trong việc ngăn ngừa các hành vi gian lận và bảo vệ hệ thống tài chính. </a:t>
            </a:r>
          </a:p>
        </p:txBody>
      </p:sp>
      <p:grpSp>
        <p:nvGrpSpPr>
          <p:cNvPr id="32" name="Group 32"/>
          <p:cNvGrpSpPr/>
          <p:nvPr/>
        </p:nvGrpSpPr>
        <p:grpSpPr>
          <a:xfrm>
            <a:off x="1187687" y="0"/>
            <a:ext cx="16230600" cy="1597687"/>
            <a:chOff x="0" y="0"/>
            <a:chExt cx="21640800" cy="2130249"/>
          </a:xfrm>
        </p:grpSpPr>
        <p:grpSp>
          <p:nvGrpSpPr>
            <p:cNvPr id="33" name="Group 33"/>
            <p:cNvGrpSpPr/>
            <p:nvPr/>
          </p:nvGrpSpPr>
          <p:grpSpPr>
            <a:xfrm>
              <a:off x="0" y="0"/>
              <a:ext cx="21640800" cy="2130249"/>
              <a:chOff x="0" y="0"/>
              <a:chExt cx="6364098" cy="626461"/>
            </a:xfrm>
          </p:grpSpPr>
          <p:sp>
            <p:nvSpPr>
              <p:cNvPr id="34" name="Freeform 34"/>
              <p:cNvSpPr/>
              <p:nvPr/>
            </p:nvSpPr>
            <p:spPr>
              <a:xfrm>
                <a:off x="0" y="0"/>
                <a:ext cx="6364098" cy="626461"/>
              </a:xfrm>
              <a:custGeom>
                <a:avLst/>
                <a:gdLst/>
                <a:ahLst/>
                <a:cxnLst/>
                <a:rect l="l" t="t" r="r" b="b"/>
                <a:pathLst>
                  <a:path w="6364098" h="626461">
                    <a:moveTo>
                      <a:pt x="17513" y="0"/>
                    </a:moveTo>
                    <a:lnTo>
                      <a:pt x="6346585" y="0"/>
                    </a:lnTo>
                    <a:cubicBezTo>
                      <a:pt x="6356257" y="0"/>
                      <a:pt x="6364098" y="7841"/>
                      <a:pt x="6364098" y="17513"/>
                    </a:cubicBezTo>
                    <a:lnTo>
                      <a:pt x="6364098" y="608947"/>
                    </a:lnTo>
                    <a:cubicBezTo>
                      <a:pt x="6364098" y="618620"/>
                      <a:pt x="6356257" y="626461"/>
                      <a:pt x="6346585" y="626461"/>
                    </a:cubicBezTo>
                    <a:lnTo>
                      <a:pt x="17513" y="626461"/>
                    </a:lnTo>
                    <a:cubicBezTo>
                      <a:pt x="7841" y="626461"/>
                      <a:pt x="0" y="618620"/>
                      <a:pt x="0" y="608947"/>
                    </a:cubicBezTo>
                    <a:lnTo>
                      <a:pt x="0" y="17513"/>
                    </a:lnTo>
                    <a:cubicBezTo>
                      <a:pt x="0" y="7841"/>
                      <a:pt x="7841" y="0"/>
                      <a:pt x="17513" y="0"/>
                    </a:cubicBezTo>
                    <a:close/>
                  </a:path>
                </a:pathLst>
              </a:custGeom>
              <a:solidFill>
                <a:srgbClr val="FFFFFF"/>
              </a:solidFill>
              <a:ln cap="rnd">
                <a:noFill/>
                <a:prstDash val="solid"/>
                <a:round/>
              </a:ln>
            </p:spPr>
            <p:txBody>
              <a:bodyPr/>
              <a:lstStyle/>
              <a:p>
                <a:endParaRPr lang="en-US"/>
              </a:p>
            </p:txBody>
          </p:sp>
          <p:sp>
            <p:nvSpPr>
              <p:cNvPr id="35" name="TextBox 35"/>
              <p:cNvSpPr txBox="1"/>
              <p:nvPr/>
            </p:nvSpPr>
            <p:spPr>
              <a:xfrm>
                <a:off x="0" y="-66675"/>
                <a:ext cx="6364098" cy="693136"/>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36" name="Group 36"/>
            <p:cNvGrpSpPr/>
            <p:nvPr/>
          </p:nvGrpSpPr>
          <p:grpSpPr>
            <a:xfrm>
              <a:off x="182906" y="183637"/>
              <a:ext cx="21274988" cy="1738375"/>
              <a:chOff x="0" y="0"/>
              <a:chExt cx="6256521" cy="511219"/>
            </a:xfrm>
          </p:grpSpPr>
          <p:sp>
            <p:nvSpPr>
              <p:cNvPr id="37" name="Freeform 37"/>
              <p:cNvSpPr/>
              <p:nvPr/>
            </p:nvSpPr>
            <p:spPr>
              <a:xfrm>
                <a:off x="0" y="0"/>
                <a:ext cx="6256521" cy="511219"/>
              </a:xfrm>
              <a:custGeom>
                <a:avLst/>
                <a:gdLst/>
                <a:ahLst/>
                <a:cxnLst/>
                <a:rect l="l" t="t" r="r" b="b"/>
                <a:pathLst>
                  <a:path w="6256521" h="511219">
                    <a:moveTo>
                      <a:pt x="14444" y="0"/>
                    </a:moveTo>
                    <a:lnTo>
                      <a:pt x="6242077" y="0"/>
                    </a:lnTo>
                    <a:cubicBezTo>
                      <a:pt x="6250054" y="0"/>
                      <a:pt x="6256521" y="6467"/>
                      <a:pt x="6256521" y="14444"/>
                    </a:cubicBezTo>
                    <a:lnTo>
                      <a:pt x="6256521" y="496775"/>
                    </a:lnTo>
                    <a:cubicBezTo>
                      <a:pt x="6256521" y="504752"/>
                      <a:pt x="6250054" y="511219"/>
                      <a:pt x="6242077" y="511219"/>
                    </a:cubicBezTo>
                    <a:lnTo>
                      <a:pt x="14444" y="511219"/>
                    </a:lnTo>
                    <a:cubicBezTo>
                      <a:pt x="10613" y="511219"/>
                      <a:pt x="6939" y="509697"/>
                      <a:pt x="4231" y="506988"/>
                    </a:cubicBezTo>
                    <a:cubicBezTo>
                      <a:pt x="1522" y="504280"/>
                      <a:pt x="0" y="500606"/>
                      <a:pt x="0" y="496775"/>
                    </a:cubicBezTo>
                    <a:lnTo>
                      <a:pt x="0" y="14444"/>
                    </a:lnTo>
                    <a:cubicBezTo>
                      <a:pt x="0" y="6467"/>
                      <a:pt x="6467" y="0"/>
                      <a:pt x="14444" y="0"/>
                    </a:cubicBezTo>
                    <a:close/>
                  </a:path>
                </a:pathLst>
              </a:custGeom>
              <a:solidFill>
                <a:srgbClr val="BCBEFA"/>
              </a:solidFill>
              <a:ln w="47625" cap="rnd">
                <a:solidFill>
                  <a:srgbClr val="1A1E2D"/>
                </a:solidFill>
                <a:prstDash val="lgDash"/>
                <a:round/>
              </a:ln>
            </p:spPr>
            <p:txBody>
              <a:bodyPr/>
              <a:lstStyle/>
              <a:p>
                <a:endParaRPr lang="en-US"/>
              </a:p>
            </p:txBody>
          </p:sp>
          <p:sp>
            <p:nvSpPr>
              <p:cNvPr id="38" name="TextBox 38"/>
              <p:cNvSpPr txBox="1"/>
              <p:nvPr/>
            </p:nvSpPr>
            <p:spPr>
              <a:xfrm>
                <a:off x="0" y="-66675"/>
                <a:ext cx="6256521" cy="577894"/>
              </a:xfrm>
              <a:prstGeom prst="rect">
                <a:avLst/>
              </a:prstGeom>
            </p:spPr>
            <p:txBody>
              <a:bodyPr lIns="46656" tIns="46656" rIns="46656" bIns="46656" rtlCol="0" anchor="ctr"/>
              <a:lstStyle/>
              <a:p>
                <a:pPr marL="0" lvl="0" indent="0" algn="ctr">
                  <a:lnSpc>
                    <a:spcPts val="2519"/>
                  </a:lnSpc>
                  <a:spcBef>
                    <a:spcPct val="0"/>
                  </a:spcBef>
                </a:pPr>
                <a:endParaRPr/>
              </a:p>
            </p:txBody>
          </p:sp>
        </p:grpSp>
        <p:sp>
          <p:nvSpPr>
            <p:cNvPr id="39" name="TextBox 39"/>
            <p:cNvSpPr txBox="1"/>
            <p:nvPr/>
          </p:nvSpPr>
          <p:spPr>
            <a:xfrm>
              <a:off x="1672038" y="380938"/>
              <a:ext cx="18296724" cy="1084647"/>
            </a:xfrm>
            <a:prstGeom prst="rect">
              <a:avLst/>
            </a:prstGeom>
          </p:spPr>
          <p:txBody>
            <a:bodyPr lIns="0" tIns="0" rIns="0" bIns="0" rtlCol="0" anchor="t">
              <a:spAutoFit/>
            </a:bodyPr>
            <a:lstStyle/>
            <a:p>
              <a:pPr marL="0" lvl="0" indent="0" algn="ctr">
                <a:lnSpc>
                  <a:spcPts val="6109"/>
                </a:lnSpc>
                <a:spcBef>
                  <a:spcPct val="0"/>
                </a:spcBef>
              </a:pPr>
              <a:r>
                <a:rPr lang="en-US" sz="5553" b="1">
                  <a:solidFill>
                    <a:srgbClr val="19274F"/>
                  </a:solidFill>
                  <a:latin typeface="Montaser Arabic Bold"/>
                  <a:ea typeface="Montaser Arabic Bold"/>
                  <a:cs typeface="Montaser Arabic Bold"/>
                  <a:sym typeface="Montaser Arabic Bold"/>
                </a:rPr>
                <a:t>BÀI TOÁN</a:t>
              </a:r>
            </a:p>
          </p:txBody>
        </p:sp>
      </p:grpSp>
      <p:grpSp>
        <p:nvGrpSpPr>
          <p:cNvPr id="40" name="Group 40"/>
          <p:cNvGrpSpPr/>
          <p:nvPr/>
        </p:nvGrpSpPr>
        <p:grpSpPr>
          <a:xfrm>
            <a:off x="12558223" y="1597687"/>
            <a:ext cx="4860064" cy="8080972"/>
            <a:chOff x="0" y="0"/>
            <a:chExt cx="6480085" cy="10774629"/>
          </a:xfrm>
        </p:grpSpPr>
        <p:grpSp>
          <p:nvGrpSpPr>
            <p:cNvPr id="41" name="Group 41"/>
            <p:cNvGrpSpPr/>
            <p:nvPr/>
          </p:nvGrpSpPr>
          <p:grpSpPr>
            <a:xfrm>
              <a:off x="0" y="1418623"/>
              <a:ext cx="6480085" cy="9356007"/>
              <a:chOff x="0" y="0"/>
              <a:chExt cx="1494590" cy="2157903"/>
            </a:xfrm>
          </p:grpSpPr>
          <p:sp>
            <p:nvSpPr>
              <p:cNvPr id="42" name="Freeform 42"/>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43" name="TextBox 43"/>
              <p:cNvSpPr txBox="1"/>
              <p:nvPr/>
            </p:nvSpPr>
            <p:spPr>
              <a:xfrm>
                <a:off x="0" y="-66675"/>
                <a:ext cx="1494590" cy="2224578"/>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44" name="Group 44"/>
            <p:cNvGrpSpPr/>
            <p:nvPr/>
          </p:nvGrpSpPr>
          <p:grpSpPr>
            <a:xfrm>
              <a:off x="190547" y="1645783"/>
              <a:ext cx="6098991" cy="8917567"/>
              <a:chOff x="0" y="0"/>
              <a:chExt cx="1406693" cy="2056780"/>
            </a:xfrm>
          </p:grpSpPr>
          <p:sp>
            <p:nvSpPr>
              <p:cNvPr id="45" name="Freeform 45"/>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FF9DC6"/>
              </a:solidFill>
              <a:ln w="47625" cap="rnd">
                <a:solidFill>
                  <a:srgbClr val="1A1E2D"/>
                </a:solidFill>
                <a:prstDash val="solid"/>
                <a:round/>
              </a:ln>
            </p:spPr>
            <p:txBody>
              <a:bodyPr/>
              <a:lstStyle/>
              <a:p>
                <a:endParaRPr lang="en-US"/>
              </a:p>
            </p:txBody>
          </p:sp>
          <p:sp>
            <p:nvSpPr>
              <p:cNvPr id="46" name="TextBox 46"/>
              <p:cNvSpPr txBox="1"/>
              <p:nvPr/>
            </p:nvSpPr>
            <p:spPr>
              <a:xfrm>
                <a:off x="0" y="-66675"/>
                <a:ext cx="1406693" cy="2123455"/>
              </a:xfrm>
              <a:prstGeom prst="rect">
                <a:avLst/>
              </a:prstGeom>
            </p:spPr>
            <p:txBody>
              <a:bodyPr lIns="46656" tIns="46656" rIns="46656" bIns="46656" rtlCol="0" anchor="ctr"/>
              <a:lstStyle/>
              <a:p>
                <a:pPr marL="0" lvl="0" indent="0" algn="ctr">
                  <a:lnSpc>
                    <a:spcPts val="2519"/>
                  </a:lnSpc>
                  <a:spcBef>
                    <a:spcPct val="0"/>
                  </a:spcBef>
                </a:pPr>
                <a:endParaRPr/>
              </a:p>
            </p:txBody>
          </p:sp>
        </p:grpSp>
        <p:grpSp>
          <p:nvGrpSpPr>
            <p:cNvPr id="47" name="Group 47"/>
            <p:cNvGrpSpPr/>
            <p:nvPr/>
          </p:nvGrpSpPr>
          <p:grpSpPr>
            <a:xfrm>
              <a:off x="1766992" y="0"/>
              <a:ext cx="2837245" cy="283724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49" name="TextBox 49"/>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grpSp>
          <p:nvGrpSpPr>
            <p:cNvPr id="50" name="Group 50"/>
            <p:cNvGrpSpPr/>
            <p:nvPr/>
          </p:nvGrpSpPr>
          <p:grpSpPr>
            <a:xfrm>
              <a:off x="1965674" y="198682"/>
              <a:ext cx="2439882" cy="243988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9DC6"/>
              </a:solidFill>
              <a:ln w="47625" cap="rnd">
                <a:solidFill>
                  <a:srgbClr val="19274F"/>
                </a:solidFill>
                <a:prstDash val="solid"/>
                <a:round/>
              </a:ln>
            </p:spPr>
            <p:txBody>
              <a:bodyPr/>
              <a:lstStyle/>
              <a:p>
                <a:endParaRPr lang="en-US"/>
              </a:p>
            </p:txBody>
          </p:sp>
          <p:sp>
            <p:nvSpPr>
              <p:cNvPr id="52" name="TextBox 52"/>
              <p:cNvSpPr txBox="1"/>
              <p:nvPr/>
            </p:nvSpPr>
            <p:spPr>
              <a:xfrm>
                <a:off x="76200" y="9525"/>
                <a:ext cx="660400" cy="727075"/>
              </a:xfrm>
              <a:prstGeom prst="rect">
                <a:avLst/>
              </a:prstGeom>
            </p:spPr>
            <p:txBody>
              <a:bodyPr lIns="37953" tIns="37953" rIns="37953" bIns="37953" rtlCol="0" anchor="ctr"/>
              <a:lstStyle/>
              <a:p>
                <a:pPr marL="0" lvl="0" indent="0" algn="ctr">
                  <a:lnSpc>
                    <a:spcPts val="2519"/>
                  </a:lnSpc>
                  <a:spcBef>
                    <a:spcPct val="0"/>
                  </a:spcBef>
                </a:pPr>
                <a:endParaRPr/>
              </a:p>
            </p:txBody>
          </p:sp>
        </p:grpSp>
        <p:sp>
          <p:nvSpPr>
            <p:cNvPr id="53" name="Freeform 53"/>
            <p:cNvSpPr/>
            <p:nvPr/>
          </p:nvSpPr>
          <p:spPr>
            <a:xfrm>
              <a:off x="2484754" y="665624"/>
              <a:ext cx="1401721" cy="1450682"/>
            </a:xfrm>
            <a:custGeom>
              <a:avLst/>
              <a:gdLst/>
              <a:ahLst/>
              <a:cxnLst/>
              <a:rect l="l" t="t" r="r" b="b"/>
              <a:pathLst>
                <a:path w="1401721" h="1450682">
                  <a:moveTo>
                    <a:pt x="0" y="0"/>
                  </a:moveTo>
                  <a:lnTo>
                    <a:pt x="1401721" y="0"/>
                  </a:lnTo>
                  <a:lnTo>
                    <a:pt x="1401721" y="1450681"/>
                  </a:lnTo>
                  <a:lnTo>
                    <a:pt x="0" y="1450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4" name="TextBox 54"/>
          <p:cNvSpPr txBox="1"/>
          <p:nvPr/>
        </p:nvSpPr>
        <p:spPr>
          <a:xfrm>
            <a:off x="12971531" y="3789942"/>
            <a:ext cx="4033448" cy="3848100"/>
          </a:xfrm>
          <a:prstGeom prst="rect">
            <a:avLst/>
          </a:prstGeom>
        </p:spPr>
        <p:txBody>
          <a:bodyPr lIns="0" tIns="0" rIns="0" bIns="0" rtlCol="0" anchor="t">
            <a:spAutoFit/>
          </a:bodyPr>
          <a:lstStyle/>
          <a:p>
            <a:pPr marL="0" lvl="1" indent="0" algn="just">
              <a:lnSpc>
                <a:spcPts val="3384"/>
              </a:lnSpc>
              <a:spcBef>
                <a:spcPct val="0"/>
              </a:spcBef>
            </a:pPr>
            <a:r>
              <a:rPr lang="en-US" sz="2820" b="1" spc="-84">
                <a:solidFill>
                  <a:srgbClr val="19274F"/>
                </a:solidFill>
                <a:latin typeface="Montaser Arabic Bold"/>
                <a:ea typeface="Montaser Arabic Bold"/>
                <a:cs typeface="Montaser Arabic Bold"/>
                <a:sym typeface="Montaser Arabic Bold"/>
              </a:rPr>
              <a:t>Trong lĩnh vực này, Graph Neural Networks (GNN), đặc biệt là Graph Attention Networks (GAT), đã nổi lên như một công cụ hiệu quả trong việc xử lý các dữ liệu có cấu trúc đồ thị.</a:t>
            </a:r>
          </a:p>
        </p:txBody>
      </p:sp>
      <p:sp>
        <p:nvSpPr>
          <p:cNvPr id="55" name="TextBox 55"/>
          <p:cNvSpPr txBox="1"/>
          <p:nvPr/>
        </p:nvSpPr>
        <p:spPr>
          <a:xfrm>
            <a:off x="17265140" y="9791103"/>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7</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761447" cy="3803314"/>
          </a:xfrm>
        </p:grpSpPr>
        <p:sp>
          <p:nvSpPr>
            <p:cNvPr id="3" name="Freeform 3"/>
            <p:cNvSpPr/>
            <p:nvPr/>
          </p:nvSpPr>
          <p:spPr>
            <a:xfrm>
              <a:off x="0" y="0"/>
              <a:ext cx="6761448" cy="3803314"/>
            </a:xfrm>
            <a:custGeom>
              <a:avLst/>
              <a:gdLst/>
              <a:ahLst/>
              <a:cxnLst/>
              <a:rect l="l" t="t" r="r" b="b"/>
              <a:pathLst>
                <a:path w="6761448" h="3803314">
                  <a:moveTo>
                    <a:pt x="15663" y="0"/>
                  </a:moveTo>
                  <a:lnTo>
                    <a:pt x="6745784" y="0"/>
                  </a:lnTo>
                  <a:cubicBezTo>
                    <a:pt x="6749938" y="0"/>
                    <a:pt x="6753923" y="1650"/>
                    <a:pt x="6756860" y="4588"/>
                  </a:cubicBezTo>
                  <a:cubicBezTo>
                    <a:pt x="6759797" y="7525"/>
                    <a:pt x="6761448" y="11509"/>
                    <a:pt x="6761448" y="15663"/>
                  </a:cubicBezTo>
                  <a:lnTo>
                    <a:pt x="6761448" y="3787651"/>
                  </a:lnTo>
                  <a:cubicBezTo>
                    <a:pt x="6761448" y="3791805"/>
                    <a:pt x="6759797" y="3795789"/>
                    <a:pt x="6756860" y="3798727"/>
                  </a:cubicBezTo>
                  <a:cubicBezTo>
                    <a:pt x="6753923" y="3801664"/>
                    <a:pt x="6749938" y="3803314"/>
                    <a:pt x="6745784" y="3803314"/>
                  </a:cubicBezTo>
                  <a:lnTo>
                    <a:pt x="15663" y="3803314"/>
                  </a:lnTo>
                  <a:cubicBezTo>
                    <a:pt x="11509" y="3803314"/>
                    <a:pt x="7525" y="3801664"/>
                    <a:pt x="4588" y="3798727"/>
                  </a:cubicBezTo>
                  <a:cubicBezTo>
                    <a:pt x="1650" y="3795789"/>
                    <a:pt x="0" y="3791805"/>
                    <a:pt x="0" y="3787651"/>
                  </a:cubicBezTo>
                  <a:lnTo>
                    <a:pt x="0" y="15663"/>
                  </a:lnTo>
                  <a:cubicBezTo>
                    <a:pt x="0" y="11509"/>
                    <a:pt x="1650" y="7525"/>
                    <a:pt x="4588" y="4588"/>
                  </a:cubicBezTo>
                  <a:cubicBezTo>
                    <a:pt x="7525" y="1650"/>
                    <a:pt x="11509" y="0"/>
                    <a:pt x="15663" y="0"/>
                  </a:cubicBezTo>
                  <a:close/>
                </a:path>
              </a:pathLst>
            </a:custGeom>
            <a:solidFill>
              <a:srgbClr val="FBD86A"/>
            </a:solidFill>
            <a:ln cap="rnd">
              <a:noFill/>
              <a:prstDash val="solid"/>
              <a:round/>
            </a:ln>
          </p:spPr>
          <p:txBody>
            <a:bodyPr/>
            <a:lstStyle/>
            <a:p>
              <a:endParaRPr lang="en-US"/>
            </a:p>
          </p:txBody>
        </p:sp>
        <p:sp>
          <p:nvSpPr>
            <p:cNvPr id="4" name="TextBox 4"/>
            <p:cNvSpPr txBox="1"/>
            <p:nvPr/>
          </p:nvSpPr>
          <p:spPr>
            <a:xfrm>
              <a:off x="0" y="-66675"/>
              <a:ext cx="6761447" cy="3869989"/>
            </a:xfrm>
            <a:prstGeom prst="rect">
              <a:avLst/>
            </a:prstGeom>
          </p:spPr>
          <p:txBody>
            <a:bodyPr lIns="49101" tIns="49101" rIns="49101" bIns="49101" rtlCol="0" anchor="ctr"/>
            <a:lstStyle/>
            <a:p>
              <a:pPr marL="0" lvl="0" indent="0" algn="ctr">
                <a:lnSpc>
                  <a:spcPts val="2519"/>
                </a:lnSpc>
                <a:spcBef>
                  <a:spcPct val="0"/>
                </a:spcBef>
              </a:pPr>
              <a:endParaRPr/>
            </a:p>
          </p:txBody>
        </p:sp>
      </p:grpSp>
      <p:grpSp>
        <p:nvGrpSpPr>
          <p:cNvPr id="5" name="Group 5"/>
          <p:cNvGrpSpPr/>
          <p:nvPr/>
        </p:nvGrpSpPr>
        <p:grpSpPr>
          <a:xfrm>
            <a:off x="163930" y="1620294"/>
            <a:ext cx="17960140" cy="8498060"/>
            <a:chOff x="0" y="0"/>
            <a:chExt cx="6640231" cy="3141906"/>
          </a:xfrm>
        </p:grpSpPr>
        <p:sp>
          <p:nvSpPr>
            <p:cNvPr id="6" name="Freeform 6"/>
            <p:cNvSpPr/>
            <p:nvPr/>
          </p:nvSpPr>
          <p:spPr>
            <a:xfrm>
              <a:off x="0" y="0"/>
              <a:ext cx="6640231" cy="3141906"/>
            </a:xfrm>
            <a:custGeom>
              <a:avLst/>
              <a:gdLst/>
              <a:ahLst/>
              <a:cxnLst/>
              <a:rect l="l" t="t" r="r" b="b"/>
              <a:pathLst>
                <a:path w="6640231" h="3141906">
                  <a:moveTo>
                    <a:pt x="12932" y="0"/>
                  </a:moveTo>
                  <a:lnTo>
                    <a:pt x="6627299" y="0"/>
                  </a:lnTo>
                  <a:cubicBezTo>
                    <a:pt x="6634442" y="0"/>
                    <a:pt x="6640231" y="5790"/>
                    <a:pt x="6640231" y="12932"/>
                  </a:cubicBezTo>
                  <a:lnTo>
                    <a:pt x="6640231" y="3128975"/>
                  </a:lnTo>
                  <a:cubicBezTo>
                    <a:pt x="6640231" y="3136117"/>
                    <a:pt x="6634442" y="3141906"/>
                    <a:pt x="6627299" y="3141906"/>
                  </a:cubicBezTo>
                  <a:lnTo>
                    <a:pt x="12932" y="3141906"/>
                  </a:lnTo>
                  <a:cubicBezTo>
                    <a:pt x="5790" y="3141906"/>
                    <a:pt x="0" y="3136117"/>
                    <a:pt x="0" y="3128975"/>
                  </a:cubicBezTo>
                  <a:lnTo>
                    <a:pt x="0" y="12932"/>
                  </a:lnTo>
                  <a:cubicBezTo>
                    <a:pt x="0" y="5790"/>
                    <a:pt x="5790" y="0"/>
                    <a:pt x="12932" y="0"/>
                  </a:cubicBezTo>
                  <a:close/>
                </a:path>
              </a:pathLst>
            </a:custGeom>
            <a:solidFill>
              <a:srgbClr val="FFFFFF"/>
            </a:solidFill>
            <a:ln w="47625" cap="rnd">
              <a:solidFill>
                <a:srgbClr val="1A1E2D"/>
              </a:solidFill>
              <a:prstDash val="solid"/>
              <a:round/>
            </a:ln>
          </p:spPr>
          <p:txBody>
            <a:bodyPr/>
            <a:lstStyle/>
            <a:p>
              <a:endParaRPr lang="en-US"/>
            </a:p>
          </p:txBody>
        </p:sp>
        <p:sp>
          <p:nvSpPr>
            <p:cNvPr id="7" name="TextBox 7"/>
            <p:cNvSpPr txBox="1"/>
            <p:nvPr/>
          </p:nvSpPr>
          <p:spPr>
            <a:xfrm>
              <a:off x="0" y="-66675"/>
              <a:ext cx="6640231" cy="3208581"/>
            </a:xfrm>
            <a:prstGeom prst="rect">
              <a:avLst/>
            </a:prstGeom>
          </p:spPr>
          <p:txBody>
            <a:bodyPr lIns="49101" tIns="49101" rIns="49101" bIns="49101" rtlCol="0" anchor="ctr"/>
            <a:lstStyle/>
            <a:p>
              <a:pPr marL="0" lvl="0" indent="0" algn="ctr">
                <a:lnSpc>
                  <a:spcPts val="2519"/>
                </a:lnSpc>
                <a:spcBef>
                  <a:spcPct val="0"/>
                </a:spcBef>
              </a:pPr>
              <a:endParaRPr/>
            </a:p>
          </p:txBody>
        </p:sp>
      </p:grpSp>
      <p:sp>
        <p:nvSpPr>
          <p:cNvPr id="8" name="TextBox 8"/>
          <p:cNvSpPr txBox="1"/>
          <p:nvPr/>
        </p:nvSpPr>
        <p:spPr>
          <a:xfrm>
            <a:off x="1951651" y="416968"/>
            <a:ext cx="14637975" cy="784225"/>
          </a:xfrm>
          <a:prstGeom prst="rect">
            <a:avLst/>
          </a:prstGeom>
        </p:spPr>
        <p:txBody>
          <a:bodyPr lIns="0" tIns="0" rIns="0" bIns="0" rtlCol="0" anchor="t">
            <a:spAutoFit/>
          </a:bodyPr>
          <a:lstStyle/>
          <a:p>
            <a:pPr marL="0" lvl="0" indent="0" algn="ctr">
              <a:lnSpc>
                <a:spcPts val="6050"/>
              </a:lnSpc>
              <a:spcBef>
                <a:spcPct val="0"/>
              </a:spcBef>
            </a:pPr>
            <a:r>
              <a:rPr lang="en-US" sz="5500" b="1">
                <a:solidFill>
                  <a:srgbClr val="19274F"/>
                </a:solidFill>
                <a:latin typeface="Montaser Arabic Bold"/>
                <a:ea typeface="Montaser Arabic Bold"/>
                <a:cs typeface="Montaser Arabic Bold"/>
                <a:sym typeface="Montaser Arabic Bold"/>
              </a:rPr>
              <a:t>BÀI TOÁN</a:t>
            </a:r>
          </a:p>
        </p:txBody>
      </p:sp>
      <p:grpSp>
        <p:nvGrpSpPr>
          <p:cNvPr id="9" name="Group 9"/>
          <p:cNvGrpSpPr/>
          <p:nvPr/>
        </p:nvGrpSpPr>
        <p:grpSpPr>
          <a:xfrm>
            <a:off x="802446" y="3848372"/>
            <a:ext cx="3978871" cy="4497512"/>
            <a:chOff x="0" y="0"/>
            <a:chExt cx="1047933" cy="1184530"/>
          </a:xfrm>
        </p:grpSpPr>
        <p:sp>
          <p:nvSpPr>
            <p:cNvPr id="10" name="Freeform 10"/>
            <p:cNvSpPr/>
            <p:nvPr/>
          </p:nvSpPr>
          <p:spPr>
            <a:xfrm>
              <a:off x="0" y="0"/>
              <a:ext cx="1047933" cy="1184530"/>
            </a:xfrm>
            <a:custGeom>
              <a:avLst/>
              <a:gdLst/>
              <a:ahLst/>
              <a:cxnLst/>
              <a:rect l="l" t="t" r="r" b="b"/>
              <a:pathLst>
                <a:path w="1047933" h="1184530">
                  <a:moveTo>
                    <a:pt x="99234" y="0"/>
                  </a:moveTo>
                  <a:lnTo>
                    <a:pt x="948699" y="0"/>
                  </a:lnTo>
                  <a:cubicBezTo>
                    <a:pt x="975018" y="0"/>
                    <a:pt x="1000258" y="10455"/>
                    <a:pt x="1018868" y="29065"/>
                  </a:cubicBezTo>
                  <a:cubicBezTo>
                    <a:pt x="1037478" y="47675"/>
                    <a:pt x="1047933" y="72915"/>
                    <a:pt x="1047933" y="99234"/>
                  </a:cubicBezTo>
                  <a:lnTo>
                    <a:pt x="1047933" y="1085296"/>
                  </a:lnTo>
                  <a:cubicBezTo>
                    <a:pt x="1047933" y="1111615"/>
                    <a:pt x="1037478" y="1136855"/>
                    <a:pt x="1018868" y="1155465"/>
                  </a:cubicBezTo>
                  <a:cubicBezTo>
                    <a:pt x="1000258" y="1174075"/>
                    <a:pt x="975018" y="1184530"/>
                    <a:pt x="948699" y="1184530"/>
                  </a:cubicBezTo>
                  <a:lnTo>
                    <a:pt x="99234" y="1184530"/>
                  </a:lnTo>
                  <a:cubicBezTo>
                    <a:pt x="72915" y="1184530"/>
                    <a:pt x="47675" y="1174075"/>
                    <a:pt x="29065" y="1155465"/>
                  </a:cubicBezTo>
                  <a:cubicBezTo>
                    <a:pt x="10455" y="1136855"/>
                    <a:pt x="0" y="1111615"/>
                    <a:pt x="0" y="1085296"/>
                  </a:cubicBezTo>
                  <a:lnTo>
                    <a:pt x="0" y="99234"/>
                  </a:lnTo>
                  <a:cubicBezTo>
                    <a:pt x="0" y="72915"/>
                    <a:pt x="10455" y="47675"/>
                    <a:pt x="29065" y="29065"/>
                  </a:cubicBezTo>
                  <a:cubicBezTo>
                    <a:pt x="47675" y="10455"/>
                    <a:pt x="72915" y="0"/>
                    <a:pt x="99234" y="0"/>
                  </a:cubicBezTo>
                  <a:close/>
                </a:path>
              </a:pathLst>
            </a:custGeom>
            <a:solidFill>
              <a:srgbClr val="A4C8E5"/>
            </a:solidFill>
            <a:ln w="66675" cap="rnd">
              <a:solidFill>
                <a:srgbClr val="2E6FB7"/>
              </a:solidFill>
              <a:prstDash val="solid"/>
              <a:round/>
            </a:ln>
          </p:spPr>
          <p:txBody>
            <a:bodyPr/>
            <a:lstStyle/>
            <a:p>
              <a:endParaRPr lang="en-US"/>
            </a:p>
          </p:txBody>
        </p:sp>
        <p:sp>
          <p:nvSpPr>
            <p:cNvPr id="11" name="TextBox 11"/>
            <p:cNvSpPr txBox="1"/>
            <p:nvPr/>
          </p:nvSpPr>
          <p:spPr>
            <a:xfrm>
              <a:off x="0" y="-38100"/>
              <a:ext cx="1047933" cy="122263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5034592" y="3848372"/>
            <a:ext cx="3978871" cy="4497512"/>
            <a:chOff x="0" y="0"/>
            <a:chExt cx="1047933" cy="1184530"/>
          </a:xfrm>
        </p:grpSpPr>
        <p:sp>
          <p:nvSpPr>
            <p:cNvPr id="13" name="Freeform 13"/>
            <p:cNvSpPr/>
            <p:nvPr/>
          </p:nvSpPr>
          <p:spPr>
            <a:xfrm>
              <a:off x="0" y="0"/>
              <a:ext cx="1047933" cy="1184530"/>
            </a:xfrm>
            <a:custGeom>
              <a:avLst/>
              <a:gdLst/>
              <a:ahLst/>
              <a:cxnLst/>
              <a:rect l="l" t="t" r="r" b="b"/>
              <a:pathLst>
                <a:path w="1047933" h="1184530">
                  <a:moveTo>
                    <a:pt x="99234" y="0"/>
                  </a:moveTo>
                  <a:lnTo>
                    <a:pt x="948699" y="0"/>
                  </a:lnTo>
                  <a:cubicBezTo>
                    <a:pt x="975018" y="0"/>
                    <a:pt x="1000258" y="10455"/>
                    <a:pt x="1018868" y="29065"/>
                  </a:cubicBezTo>
                  <a:cubicBezTo>
                    <a:pt x="1037478" y="47675"/>
                    <a:pt x="1047933" y="72915"/>
                    <a:pt x="1047933" y="99234"/>
                  </a:cubicBezTo>
                  <a:lnTo>
                    <a:pt x="1047933" y="1085296"/>
                  </a:lnTo>
                  <a:cubicBezTo>
                    <a:pt x="1047933" y="1111615"/>
                    <a:pt x="1037478" y="1136855"/>
                    <a:pt x="1018868" y="1155465"/>
                  </a:cubicBezTo>
                  <a:cubicBezTo>
                    <a:pt x="1000258" y="1174075"/>
                    <a:pt x="975018" y="1184530"/>
                    <a:pt x="948699" y="1184530"/>
                  </a:cubicBezTo>
                  <a:lnTo>
                    <a:pt x="99234" y="1184530"/>
                  </a:lnTo>
                  <a:cubicBezTo>
                    <a:pt x="72915" y="1184530"/>
                    <a:pt x="47675" y="1174075"/>
                    <a:pt x="29065" y="1155465"/>
                  </a:cubicBezTo>
                  <a:cubicBezTo>
                    <a:pt x="10455" y="1136855"/>
                    <a:pt x="0" y="1111615"/>
                    <a:pt x="0" y="1085296"/>
                  </a:cubicBezTo>
                  <a:lnTo>
                    <a:pt x="0" y="99234"/>
                  </a:lnTo>
                  <a:cubicBezTo>
                    <a:pt x="0" y="72915"/>
                    <a:pt x="10455" y="47675"/>
                    <a:pt x="29065" y="29065"/>
                  </a:cubicBezTo>
                  <a:cubicBezTo>
                    <a:pt x="47675" y="10455"/>
                    <a:pt x="72915" y="0"/>
                    <a:pt x="99234" y="0"/>
                  </a:cubicBezTo>
                  <a:close/>
                </a:path>
              </a:pathLst>
            </a:custGeom>
            <a:solidFill>
              <a:srgbClr val="A4C8E5"/>
            </a:solidFill>
            <a:ln w="66675" cap="rnd">
              <a:solidFill>
                <a:srgbClr val="2E6FB7"/>
              </a:solidFill>
              <a:prstDash val="solid"/>
              <a:round/>
            </a:ln>
          </p:spPr>
          <p:txBody>
            <a:bodyPr/>
            <a:lstStyle/>
            <a:p>
              <a:endParaRPr lang="en-US"/>
            </a:p>
          </p:txBody>
        </p:sp>
        <p:sp>
          <p:nvSpPr>
            <p:cNvPr id="14" name="TextBox 14"/>
            <p:cNvSpPr txBox="1"/>
            <p:nvPr/>
          </p:nvSpPr>
          <p:spPr>
            <a:xfrm>
              <a:off x="0" y="-38100"/>
              <a:ext cx="1047933" cy="122263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9270638" y="3848372"/>
            <a:ext cx="3978871" cy="4497512"/>
            <a:chOff x="0" y="0"/>
            <a:chExt cx="1047933" cy="1184530"/>
          </a:xfrm>
        </p:grpSpPr>
        <p:sp>
          <p:nvSpPr>
            <p:cNvPr id="16" name="Freeform 16"/>
            <p:cNvSpPr/>
            <p:nvPr/>
          </p:nvSpPr>
          <p:spPr>
            <a:xfrm>
              <a:off x="0" y="0"/>
              <a:ext cx="1047933" cy="1184530"/>
            </a:xfrm>
            <a:custGeom>
              <a:avLst/>
              <a:gdLst/>
              <a:ahLst/>
              <a:cxnLst/>
              <a:rect l="l" t="t" r="r" b="b"/>
              <a:pathLst>
                <a:path w="1047933" h="1184530">
                  <a:moveTo>
                    <a:pt x="99234" y="0"/>
                  </a:moveTo>
                  <a:lnTo>
                    <a:pt x="948699" y="0"/>
                  </a:lnTo>
                  <a:cubicBezTo>
                    <a:pt x="975018" y="0"/>
                    <a:pt x="1000258" y="10455"/>
                    <a:pt x="1018868" y="29065"/>
                  </a:cubicBezTo>
                  <a:cubicBezTo>
                    <a:pt x="1037478" y="47675"/>
                    <a:pt x="1047933" y="72915"/>
                    <a:pt x="1047933" y="99234"/>
                  </a:cubicBezTo>
                  <a:lnTo>
                    <a:pt x="1047933" y="1085296"/>
                  </a:lnTo>
                  <a:cubicBezTo>
                    <a:pt x="1047933" y="1111615"/>
                    <a:pt x="1037478" y="1136855"/>
                    <a:pt x="1018868" y="1155465"/>
                  </a:cubicBezTo>
                  <a:cubicBezTo>
                    <a:pt x="1000258" y="1174075"/>
                    <a:pt x="975018" y="1184530"/>
                    <a:pt x="948699" y="1184530"/>
                  </a:cubicBezTo>
                  <a:lnTo>
                    <a:pt x="99234" y="1184530"/>
                  </a:lnTo>
                  <a:cubicBezTo>
                    <a:pt x="72915" y="1184530"/>
                    <a:pt x="47675" y="1174075"/>
                    <a:pt x="29065" y="1155465"/>
                  </a:cubicBezTo>
                  <a:cubicBezTo>
                    <a:pt x="10455" y="1136855"/>
                    <a:pt x="0" y="1111615"/>
                    <a:pt x="0" y="1085296"/>
                  </a:cubicBezTo>
                  <a:lnTo>
                    <a:pt x="0" y="99234"/>
                  </a:lnTo>
                  <a:cubicBezTo>
                    <a:pt x="0" y="72915"/>
                    <a:pt x="10455" y="47675"/>
                    <a:pt x="29065" y="29065"/>
                  </a:cubicBezTo>
                  <a:cubicBezTo>
                    <a:pt x="47675" y="10455"/>
                    <a:pt x="72915" y="0"/>
                    <a:pt x="99234" y="0"/>
                  </a:cubicBezTo>
                  <a:close/>
                </a:path>
              </a:pathLst>
            </a:custGeom>
            <a:solidFill>
              <a:srgbClr val="A4C8E5"/>
            </a:solidFill>
            <a:ln w="66675" cap="rnd">
              <a:solidFill>
                <a:srgbClr val="2E6FB7"/>
              </a:solidFill>
              <a:prstDash val="solid"/>
              <a:round/>
            </a:ln>
          </p:spPr>
          <p:txBody>
            <a:bodyPr/>
            <a:lstStyle/>
            <a:p>
              <a:endParaRPr lang="en-US"/>
            </a:p>
          </p:txBody>
        </p:sp>
        <p:sp>
          <p:nvSpPr>
            <p:cNvPr id="17" name="TextBox 17"/>
            <p:cNvSpPr txBox="1"/>
            <p:nvPr/>
          </p:nvSpPr>
          <p:spPr>
            <a:xfrm>
              <a:off x="0" y="-38100"/>
              <a:ext cx="1047933" cy="122263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3506684" y="3848372"/>
            <a:ext cx="4303382" cy="4497512"/>
            <a:chOff x="0" y="0"/>
            <a:chExt cx="1133401" cy="1184530"/>
          </a:xfrm>
        </p:grpSpPr>
        <p:sp>
          <p:nvSpPr>
            <p:cNvPr id="19" name="Freeform 19"/>
            <p:cNvSpPr/>
            <p:nvPr/>
          </p:nvSpPr>
          <p:spPr>
            <a:xfrm>
              <a:off x="0" y="0"/>
              <a:ext cx="1133401" cy="1184530"/>
            </a:xfrm>
            <a:custGeom>
              <a:avLst/>
              <a:gdLst/>
              <a:ahLst/>
              <a:cxnLst/>
              <a:rect l="l" t="t" r="r" b="b"/>
              <a:pathLst>
                <a:path w="1133401" h="1184530">
                  <a:moveTo>
                    <a:pt x="91751" y="0"/>
                  </a:moveTo>
                  <a:lnTo>
                    <a:pt x="1041650" y="0"/>
                  </a:lnTo>
                  <a:cubicBezTo>
                    <a:pt x="1092323" y="0"/>
                    <a:pt x="1133401" y="41078"/>
                    <a:pt x="1133401" y="91751"/>
                  </a:cubicBezTo>
                  <a:lnTo>
                    <a:pt x="1133401" y="1092779"/>
                  </a:lnTo>
                  <a:cubicBezTo>
                    <a:pt x="1133401" y="1117113"/>
                    <a:pt x="1123735" y="1140450"/>
                    <a:pt x="1106528" y="1157657"/>
                  </a:cubicBezTo>
                  <a:cubicBezTo>
                    <a:pt x="1089321" y="1174863"/>
                    <a:pt x="1065984" y="1184530"/>
                    <a:pt x="1041650" y="1184530"/>
                  </a:cubicBezTo>
                  <a:lnTo>
                    <a:pt x="91751" y="1184530"/>
                  </a:lnTo>
                  <a:cubicBezTo>
                    <a:pt x="41078" y="1184530"/>
                    <a:pt x="0" y="1143452"/>
                    <a:pt x="0" y="1092779"/>
                  </a:cubicBezTo>
                  <a:lnTo>
                    <a:pt x="0" y="91751"/>
                  </a:lnTo>
                  <a:cubicBezTo>
                    <a:pt x="0" y="67417"/>
                    <a:pt x="9667" y="44080"/>
                    <a:pt x="26873" y="26873"/>
                  </a:cubicBezTo>
                  <a:cubicBezTo>
                    <a:pt x="44080" y="9667"/>
                    <a:pt x="67417" y="0"/>
                    <a:pt x="91751" y="0"/>
                  </a:cubicBezTo>
                  <a:close/>
                </a:path>
              </a:pathLst>
            </a:custGeom>
            <a:solidFill>
              <a:srgbClr val="A4C8E5"/>
            </a:solidFill>
            <a:ln w="66675" cap="rnd">
              <a:solidFill>
                <a:srgbClr val="2E6FB7"/>
              </a:solidFill>
              <a:prstDash val="solid"/>
              <a:round/>
            </a:ln>
          </p:spPr>
          <p:txBody>
            <a:bodyPr/>
            <a:lstStyle/>
            <a:p>
              <a:endParaRPr lang="en-US"/>
            </a:p>
          </p:txBody>
        </p:sp>
        <p:sp>
          <p:nvSpPr>
            <p:cNvPr id="20" name="TextBox 20"/>
            <p:cNvSpPr txBox="1"/>
            <p:nvPr/>
          </p:nvSpPr>
          <p:spPr>
            <a:xfrm>
              <a:off x="0" y="-38100"/>
              <a:ext cx="1133401" cy="1222630"/>
            </a:xfrm>
            <a:prstGeom prst="rect">
              <a:avLst/>
            </a:prstGeom>
          </p:spPr>
          <p:txBody>
            <a:bodyPr lIns="50800" tIns="50800" rIns="50800" bIns="50800" rtlCol="0" anchor="ctr"/>
            <a:lstStyle/>
            <a:p>
              <a:pPr algn="ctr">
                <a:lnSpc>
                  <a:spcPts val="2659"/>
                </a:lnSpc>
                <a:spcBef>
                  <a:spcPct val="0"/>
                </a:spcBef>
              </a:pPr>
              <a:endParaRPr/>
            </a:p>
          </p:txBody>
        </p:sp>
      </p:grpSp>
      <p:sp>
        <p:nvSpPr>
          <p:cNvPr id="21" name="AutoShape 21"/>
          <p:cNvSpPr/>
          <p:nvPr/>
        </p:nvSpPr>
        <p:spPr>
          <a:xfrm>
            <a:off x="2791881" y="3848372"/>
            <a:ext cx="4232147" cy="0"/>
          </a:xfrm>
          <a:prstGeom prst="line">
            <a:avLst/>
          </a:prstGeom>
          <a:ln w="66675" cap="flat">
            <a:solidFill>
              <a:srgbClr val="2E6FB7"/>
            </a:solidFill>
            <a:prstDash val="lgDash"/>
            <a:headEnd type="none" w="sm" len="sm"/>
            <a:tailEnd type="arrow" w="med" len="sm"/>
          </a:ln>
        </p:spPr>
        <p:txBody>
          <a:bodyPr/>
          <a:lstStyle/>
          <a:p>
            <a:endParaRPr lang="en-US"/>
          </a:p>
        </p:txBody>
      </p:sp>
      <p:sp>
        <p:nvSpPr>
          <p:cNvPr id="22" name="AutoShape 22"/>
          <p:cNvSpPr/>
          <p:nvPr/>
        </p:nvSpPr>
        <p:spPr>
          <a:xfrm>
            <a:off x="11260073" y="3848372"/>
            <a:ext cx="4398301" cy="0"/>
          </a:xfrm>
          <a:prstGeom prst="line">
            <a:avLst/>
          </a:prstGeom>
          <a:ln w="66675" cap="flat">
            <a:solidFill>
              <a:srgbClr val="2E6FB7"/>
            </a:solidFill>
            <a:prstDash val="lgDash"/>
            <a:headEnd type="none" w="sm" len="sm"/>
            <a:tailEnd type="arrow" w="med" len="sm"/>
          </a:ln>
        </p:spPr>
        <p:txBody>
          <a:bodyPr/>
          <a:lstStyle/>
          <a:p>
            <a:endParaRPr lang="en-US"/>
          </a:p>
        </p:txBody>
      </p:sp>
      <p:sp>
        <p:nvSpPr>
          <p:cNvPr id="23" name="TextBox 23"/>
          <p:cNvSpPr txBox="1"/>
          <p:nvPr/>
        </p:nvSpPr>
        <p:spPr>
          <a:xfrm>
            <a:off x="1095444" y="4228323"/>
            <a:ext cx="3392873" cy="3699510"/>
          </a:xfrm>
          <a:prstGeom prst="rect">
            <a:avLst/>
          </a:prstGeom>
        </p:spPr>
        <p:txBody>
          <a:bodyPr lIns="0" tIns="0" rIns="0" bIns="0" rtlCol="0" anchor="t">
            <a:spAutoFit/>
          </a:bodyPr>
          <a:lstStyle/>
          <a:p>
            <a:pPr algn="ctr">
              <a:lnSpc>
                <a:spcPts val="2940"/>
              </a:lnSpc>
            </a:pPr>
            <a:r>
              <a:rPr lang="en-US" sz="2100">
                <a:solidFill>
                  <a:srgbClr val="374C7A"/>
                </a:solidFill>
                <a:latin typeface="Montaser Arabic"/>
                <a:ea typeface="Montaser Arabic"/>
                <a:cs typeface="Montaser Arabic"/>
                <a:sym typeface="Montaser Arabic"/>
              </a:rPr>
              <a:t>Mục tiêu chính của chủ đề Transaction Graph Anomaly Detection là áp dụng Graph Attention Network (GAT) để phát hiện bất thường hiệu quả, giúp phát hiện các giao dịch khả nghi trong các mạng lưới giao dịch phức tạp</a:t>
            </a:r>
          </a:p>
        </p:txBody>
      </p:sp>
      <p:sp>
        <p:nvSpPr>
          <p:cNvPr id="24" name="TextBox 24"/>
          <p:cNvSpPr txBox="1"/>
          <p:nvPr/>
        </p:nvSpPr>
        <p:spPr>
          <a:xfrm>
            <a:off x="5325315" y="4228323"/>
            <a:ext cx="3392873" cy="3328035"/>
          </a:xfrm>
          <a:prstGeom prst="rect">
            <a:avLst/>
          </a:prstGeom>
        </p:spPr>
        <p:txBody>
          <a:bodyPr lIns="0" tIns="0" rIns="0" bIns="0" rtlCol="0" anchor="t">
            <a:spAutoFit/>
          </a:bodyPr>
          <a:lstStyle/>
          <a:p>
            <a:pPr algn="ctr">
              <a:lnSpc>
                <a:spcPts val="2940"/>
              </a:lnSpc>
            </a:pPr>
            <a:r>
              <a:rPr lang="en-US" sz="2100">
                <a:solidFill>
                  <a:srgbClr val="374C7A"/>
                </a:solidFill>
                <a:latin typeface="Montaser Arabic"/>
                <a:ea typeface="Montaser Arabic"/>
                <a:cs typeface="Montaser Arabic"/>
                <a:sym typeface="Montaser Arabic"/>
              </a:rPr>
              <a:t>Phát triển mô hình GAT cho bài toán phát hiện bất thường: Sử dụng GAT để học các mối quan hệ giữa các tài khoản và giao dịch, từ đó xác định các giao dịch có dấu hiệu bất thường và đánh dấu lại tài khoản đó</a:t>
            </a:r>
          </a:p>
        </p:txBody>
      </p:sp>
      <p:sp>
        <p:nvSpPr>
          <p:cNvPr id="25" name="TextBox 25"/>
          <p:cNvSpPr txBox="1"/>
          <p:nvPr/>
        </p:nvSpPr>
        <p:spPr>
          <a:xfrm>
            <a:off x="9556388" y="4228323"/>
            <a:ext cx="3392873" cy="4070985"/>
          </a:xfrm>
          <a:prstGeom prst="rect">
            <a:avLst/>
          </a:prstGeom>
        </p:spPr>
        <p:txBody>
          <a:bodyPr lIns="0" tIns="0" rIns="0" bIns="0" rtlCol="0" anchor="t">
            <a:spAutoFit/>
          </a:bodyPr>
          <a:lstStyle/>
          <a:p>
            <a:pPr algn="ctr">
              <a:lnSpc>
                <a:spcPts val="2940"/>
              </a:lnSpc>
            </a:pPr>
            <a:r>
              <a:rPr lang="en-US" sz="2100">
                <a:solidFill>
                  <a:srgbClr val="374C7A"/>
                </a:solidFill>
                <a:latin typeface="Montaser Arabic"/>
                <a:ea typeface="Montaser Arabic"/>
                <a:cs typeface="Montaser Arabic"/>
                <a:sym typeface="Montaser Arabic"/>
              </a:rPr>
              <a:t>·Tạo cơ sở cho các ứng dụng thực tiễn: Thiết lập một mô hình có thể dễ dàng triển khai trong thực tế, đáp ứng được nhu cầu giám sát và cảnh báo bất thường cho các hệ thống giao dịch tài chính và các nền tảng thương mại điện tử.</a:t>
            </a:r>
          </a:p>
          <a:p>
            <a:pPr algn="ctr">
              <a:lnSpc>
                <a:spcPts val="2940"/>
              </a:lnSpc>
            </a:pPr>
            <a:endParaRPr lang="en-US" sz="2100">
              <a:solidFill>
                <a:srgbClr val="374C7A"/>
              </a:solidFill>
              <a:latin typeface="Montaser Arabic"/>
              <a:ea typeface="Montaser Arabic"/>
              <a:cs typeface="Montaser Arabic"/>
              <a:sym typeface="Montaser Arabic"/>
            </a:endParaRPr>
          </a:p>
        </p:txBody>
      </p:sp>
      <p:sp>
        <p:nvSpPr>
          <p:cNvPr id="26" name="TextBox 26"/>
          <p:cNvSpPr txBox="1"/>
          <p:nvPr/>
        </p:nvSpPr>
        <p:spPr>
          <a:xfrm>
            <a:off x="13751006" y="4042586"/>
            <a:ext cx="3814738" cy="4070985"/>
          </a:xfrm>
          <a:prstGeom prst="rect">
            <a:avLst/>
          </a:prstGeom>
        </p:spPr>
        <p:txBody>
          <a:bodyPr lIns="0" tIns="0" rIns="0" bIns="0" rtlCol="0" anchor="t">
            <a:spAutoFit/>
          </a:bodyPr>
          <a:lstStyle/>
          <a:p>
            <a:pPr algn="ctr">
              <a:lnSpc>
                <a:spcPts val="2940"/>
              </a:lnSpc>
            </a:pPr>
            <a:r>
              <a:rPr lang="en-US" sz="2100">
                <a:solidFill>
                  <a:srgbClr val="374C7A"/>
                </a:solidFill>
                <a:latin typeface="Montaser Arabic"/>
                <a:ea typeface="Montaser Arabic"/>
                <a:cs typeface="Montaser Arabic"/>
                <a:sym typeface="Montaser Arabic"/>
              </a:rPr>
              <a:t>Cung cấp giải pháp phân tích và giám sát giao dịch toàn diện: Ngoài phát hiện các giao dịch bất thường, mô hình còn giúp cung cấp cái nhìn sâu sắc về mối quan hệ giữa các thực thể trong mạng lưới giao dịch, hỗ trợ việc phân tích và đưa ra quyết định cho các hệ thống phòng chống gian lận</a:t>
            </a:r>
          </a:p>
        </p:txBody>
      </p:sp>
      <p:sp>
        <p:nvSpPr>
          <p:cNvPr id="27" name="AutoShape 27"/>
          <p:cNvSpPr/>
          <p:nvPr/>
        </p:nvSpPr>
        <p:spPr>
          <a:xfrm>
            <a:off x="7057365" y="8345884"/>
            <a:ext cx="4236046" cy="0"/>
          </a:xfrm>
          <a:prstGeom prst="line">
            <a:avLst/>
          </a:prstGeom>
          <a:ln w="66675" cap="flat">
            <a:solidFill>
              <a:srgbClr val="2E6FB7"/>
            </a:solidFill>
            <a:prstDash val="lgDash"/>
            <a:headEnd type="none" w="sm" len="sm"/>
            <a:tailEnd type="arrow" w="med" len="sm"/>
          </a:ln>
        </p:spPr>
        <p:txBody>
          <a:bodyPr/>
          <a:lstStyle/>
          <a:p>
            <a:endParaRPr lang="en-US"/>
          </a:p>
        </p:txBody>
      </p:sp>
      <p:sp>
        <p:nvSpPr>
          <p:cNvPr id="28" name="TextBox 28"/>
          <p:cNvSpPr txBox="1"/>
          <p:nvPr/>
        </p:nvSpPr>
        <p:spPr>
          <a:xfrm>
            <a:off x="17097298" y="9522250"/>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8</a:t>
            </a:r>
          </a:p>
        </p:txBody>
      </p:sp>
    </p:spTree>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568670" y="622330"/>
            <a:ext cx="17150661" cy="9042341"/>
            <a:chOff x="0" y="0"/>
            <a:chExt cx="22867548" cy="12056454"/>
          </a:xfrm>
        </p:grpSpPr>
        <p:grpSp>
          <p:nvGrpSpPr>
            <p:cNvPr id="3" name="Group 3"/>
            <p:cNvGrpSpPr/>
            <p:nvPr/>
          </p:nvGrpSpPr>
          <p:grpSpPr>
            <a:xfrm>
              <a:off x="0" y="2466868"/>
              <a:ext cx="5004559" cy="2188630"/>
              <a:chOff x="0" y="0"/>
              <a:chExt cx="1460436" cy="638688"/>
            </a:xfrm>
          </p:grpSpPr>
          <p:sp>
            <p:nvSpPr>
              <p:cNvPr id="4" name="Freeform 4"/>
              <p:cNvSpPr/>
              <p:nvPr/>
            </p:nvSpPr>
            <p:spPr>
              <a:xfrm>
                <a:off x="0" y="0"/>
                <a:ext cx="1460436" cy="638688"/>
              </a:xfrm>
              <a:custGeom>
                <a:avLst/>
                <a:gdLst/>
                <a:ahLst/>
                <a:cxnLst/>
                <a:rect l="l" t="t" r="r" b="b"/>
                <a:pathLst>
                  <a:path w="1460436" h="638688">
                    <a:moveTo>
                      <a:pt x="76317" y="0"/>
                    </a:moveTo>
                    <a:lnTo>
                      <a:pt x="1384118" y="0"/>
                    </a:lnTo>
                    <a:cubicBezTo>
                      <a:pt x="1404359" y="0"/>
                      <a:pt x="1423770" y="8041"/>
                      <a:pt x="1438083" y="22353"/>
                    </a:cubicBezTo>
                    <a:cubicBezTo>
                      <a:pt x="1452395" y="36665"/>
                      <a:pt x="1460436" y="56077"/>
                      <a:pt x="1460436" y="76317"/>
                    </a:cubicBezTo>
                    <a:lnTo>
                      <a:pt x="1460436" y="562371"/>
                    </a:lnTo>
                    <a:cubicBezTo>
                      <a:pt x="1460436" y="582612"/>
                      <a:pt x="1452395" y="602023"/>
                      <a:pt x="1438083" y="616335"/>
                    </a:cubicBezTo>
                    <a:cubicBezTo>
                      <a:pt x="1423770" y="630648"/>
                      <a:pt x="1404359" y="638688"/>
                      <a:pt x="1384118" y="638688"/>
                    </a:cubicBezTo>
                    <a:lnTo>
                      <a:pt x="76317" y="638688"/>
                    </a:lnTo>
                    <a:cubicBezTo>
                      <a:pt x="56077" y="638688"/>
                      <a:pt x="36665" y="630648"/>
                      <a:pt x="22353" y="616335"/>
                    </a:cubicBezTo>
                    <a:cubicBezTo>
                      <a:pt x="8041" y="602023"/>
                      <a:pt x="0" y="582612"/>
                      <a:pt x="0" y="562371"/>
                    </a:cubicBezTo>
                    <a:lnTo>
                      <a:pt x="0" y="76317"/>
                    </a:lnTo>
                    <a:cubicBezTo>
                      <a:pt x="0" y="56077"/>
                      <a:pt x="8041" y="36665"/>
                      <a:pt x="22353" y="22353"/>
                    </a:cubicBezTo>
                    <a:cubicBezTo>
                      <a:pt x="36665" y="8041"/>
                      <a:pt x="56077" y="0"/>
                      <a:pt x="76317" y="0"/>
                    </a:cubicBezTo>
                    <a:close/>
                  </a:path>
                </a:pathLst>
              </a:custGeom>
              <a:solidFill>
                <a:srgbClr val="FBD86A"/>
              </a:solidFill>
              <a:ln cap="rnd">
                <a:noFill/>
                <a:prstDash val="solid"/>
                <a:round/>
              </a:ln>
            </p:spPr>
            <p:txBody>
              <a:bodyPr/>
              <a:lstStyle/>
              <a:p>
                <a:endParaRPr lang="en-US"/>
              </a:p>
            </p:txBody>
          </p:sp>
          <p:sp>
            <p:nvSpPr>
              <p:cNvPr id="5" name="TextBox 5"/>
              <p:cNvSpPr txBox="1"/>
              <p:nvPr/>
            </p:nvSpPr>
            <p:spPr>
              <a:xfrm>
                <a:off x="0" y="-66675"/>
                <a:ext cx="1460436"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6" name="Group 6"/>
            <p:cNvGrpSpPr/>
            <p:nvPr/>
          </p:nvGrpSpPr>
          <p:grpSpPr>
            <a:xfrm>
              <a:off x="4337282" y="0"/>
              <a:ext cx="18530265" cy="12056454"/>
              <a:chOff x="0" y="0"/>
              <a:chExt cx="5407522" cy="3518327"/>
            </a:xfrm>
          </p:grpSpPr>
          <p:sp>
            <p:nvSpPr>
              <p:cNvPr id="7" name="Freeform 7"/>
              <p:cNvSpPr/>
              <p:nvPr/>
            </p:nvSpPr>
            <p:spPr>
              <a:xfrm>
                <a:off x="0" y="0"/>
                <a:ext cx="5407521" cy="3518327"/>
              </a:xfrm>
              <a:custGeom>
                <a:avLst/>
                <a:gdLst/>
                <a:ahLst/>
                <a:cxnLst/>
                <a:rect l="l" t="t" r="r" b="b"/>
                <a:pathLst>
                  <a:path w="5407521" h="3518327">
                    <a:moveTo>
                      <a:pt x="20611" y="0"/>
                    </a:moveTo>
                    <a:lnTo>
                      <a:pt x="5386910" y="0"/>
                    </a:lnTo>
                    <a:cubicBezTo>
                      <a:pt x="5392377" y="0"/>
                      <a:pt x="5397619" y="2172"/>
                      <a:pt x="5401485" y="6037"/>
                    </a:cubicBezTo>
                    <a:cubicBezTo>
                      <a:pt x="5405350" y="9902"/>
                      <a:pt x="5407521" y="15145"/>
                      <a:pt x="5407521" y="20611"/>
                    </a:cubicBezTo>
                    <a:lnTo>
                      <a:pt x="5407521" y="3497716"/>
                    </a:lnTo>
                    <a:cubicBezTo>
                      <a:pt x="5407521" y="3509099"/>
                      <a:pt x="5398293" y="3518327"/>
                      <a:pt x="5386910" y="3518327"/>
                    </a:cubicBezTo>
                    <a:lnTo>
                      <a:pt x="20611" y="3518327"/>
                    </a:lnTo>
                    <a:cubicBezTo>
                      <a:pt x="15145" y="3518327"/>
                      <a:pt x="9902" y="3516156"/>
                      <a:pt x="6037" y="3512290"/>
                    </a:cubicBezTo>
                    <a:cubicBezTo>
                      <a:pt x="2172" y="3508425"/>
                      <a:pt x="0" y="3503182"/>
                      <a:pt x="0" y="3497716"/>
                    </a:cubicBezTo>
                    <a:lnTo>
                      <a:pt x="0" y="20611"/>
                    </a:lnTo>
                    <a:cubicBezTo>
                      <a:pt x="0" y="15145"/>
                      <a:pt x="2172" y="9902"/>
                      <a:pt x="6037" y="6037"/>
                    </a:cubicBezTo>
                    <a:cubicBezTo>
                      <a:pt x="9902" y="2172"/>
                      <a:pt x="15145" y="0"/>
                      <a:pt x="20611" y="0"/>
                    </a:cubicBezTo>
                    <a:close/>
                  </a:path>
                </a:pathLst>
              </a:custGeom>
              <a:solidFill>
                <a:srgbClr val="FBD86A"/>
              </a:solidFill>
              <a:ln cap="rnd">
                <a:noFill/>
                <a:prstDash val="solid"/>
                <a:round/>
              </a:ln>
            </p:spPr>
            <p:txBody>
              <a:bodyPr/>
              <a:lstStyle/>
              <a:p>
                <a:endParaRPr lang="en-US"/>
              </a:p>
            </p:txBody>
          </p:sp>
          <p:sp>
            <p:nvSpPr>
              <p:cNvPr id="8" name="TextBox 8"/>
              <p:cNvSpPr txBox="1"/>
              <p:nvPr/>
            </p:nvSpPr>
            <p:spPr>
              <a:xfrm>
                <a:off x="0" y="-66675"/>
                <a:ext cx="5407522" cy="3585002"/>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9" name="Group 9"/>
            <p:cNvGrpSpPr/>
            <p:nvPr/>
          </p:nvGrpSpPr>
          <p:grpSpPr>
            <a:xfrm>
              <a:off x="4666487" y="284175"/>
              <a:ext cx="17871855" cy="11488105"/>
              <a:chOff x="0" y="0"/>
              <a:chExt cx="5215384" cy="3352471"/>
            </a:xfrm>
          </p:grpSpPr>
          <p:sp>
            <p:nvSpPr>
              <p:cNvPr id="10" name="Freeform 10"/>
              <p:cNvSpPr/>
              <p:nvPr/>
            </p:nvSpPr>
            <p:spPr>
              <a:xfrm>
                <a:off x="0" y="0"/>
                <a:ext cx="5215384" cy="3352471"/>
              </a:xfrm>
              <a:custGeom>
                <a:avLst/>
                <a:gdLst/>
                <a:ahLst/>
                <a:cxnLst/>
                <a:rect l="l" t="t" r="r" b="b"/>
                <a:pathLst>
                  <a:path w="5215384" h="3352471">
                    <a:moveTo>
                      <a:pt x="17328" y="0"/>
                    </a:moveTo>
                    <a:lnTo>
                      <a:pt x="5198056" y="0"/>
                    </a:lnTo>
                    <a:cubicBezTo>
                      <a:pt x="5207626" y="0"/>
                      <a:pt x="5215384" y="7758"/>
                      <a:pt x="5215384" y="17328"/>
                    </a:cubicBezTo>
                    <a:lnTo>
                      <a:pt x="5215384" y="3335143"/>
                    </a:lnTo>
                    <a:cubicBezTo>
                      <a:pt x="5215384" y="3339739"/>
                      <a:pt x="5213558" y="3344146"/>
                      <a:pt x="5210308" y="3347396"/>
                    </a:cubicBezTo>
                    <a:cubicBezTo>
                      <a:pt x="5207059" y="3350645"/>
                      <a:pt x="5202651" y="3352471"/>
                      <a:pt x="5198056" y="3352471"/>
                    </a:cubicBezTo>
                    <a:lnTo>
                      <a:pt x="17328" y="3352471"/>
                    </a:lnTo>
                    <a:cubicBezTo>
                      <a:pt x="7758" y="3352471"/>
                      <a:pt x="0" y="3344713"/>
                      <a:pt x="0" y="3335143"/>
                    </a:cubicBezTo>
                    <a:lnTo>
                      <a:pt x="0" y="17328"/>
                    </a:lnTo>
                    <a:cubicBezTo>
                      <a:pt x="0" y="7758"/>
                      <a:pt x="7758" y="0"/>
                      <a:pt x="17328" y="0"/>
                    </a:cubicBezTo>
                    <a:close/>
                  </a:path>
                </a:pathLst>
              </a:custGeom>
              <a:solidFill>
                <a:srgbClr val="FFFFFF"/>
              </a:solidFill>
              <a:ln w="47625" cap="rnd">
                <a:solidFill>
                  <a:srgbClr val="19274F"/>
                </a:solidFill>
                <a:prstDash val="solid"/>
                <a:round/>
              </a:ln>
            </p:spPr>
            <p:txBody>
              <a:bodyPr/>
              <a:lstStyle/>
              <a:p>
                <a:endParaRPr lang="en-US"/>
              </a:p>
            </p:txBody>
          </p:sp>
          <p:sp>
            <p:nvSpPr>
              <p:cNvPr id="11" name="TextBox 11"/>
              <p:cNvSpPr txBox="1"/>
              <p:nvPr/>
            </p:nvSpPr>
            <p:spPr>
              <a:xfrm>
                <a:off x="0" y="-66675"/>
                <a:ext cx="5215384" cy="3419146"/>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12" name="Group 12"/>
            <p:cNvGrpSpPr/>
            <p:nvPr/>
          </p:nvGrpSpPr>
          <p:grpSpPr>
            <a:xfrm>
              <a:off x="107003" y="2587823"/>
              <a:ext cx="3314679" cy="1946720"/>
              <a:chOff x="0" y="0"/>
              <a:chExt cx="967293" cy="568094"/>
            </a:xfrm>
          </p:grpSpPr>
          <p:sp>
            <p:nvSpPr>
              <p:cNvPr id="13" name="Freeform 13"/>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FFFFFF"/>
              </a:solidFill>
              <a:ln w="38100" cap="rnd">
                <a:solidFill>
                  <a:srgbClr val="19274F"/>
                </a:solidFill>
                <a:prstDash val="lgDash"/>
                <a:round/>
              </a:ln>
            </p:spPr>
            <p:txBody>
              <a:bodyPr/>
              <a:lstStyle/>
              <a:p>
                <a:endParaRPr lang="en-US"/>
              </a:p>
            </p:txBody>
          </p:sp>
          <p:sp>
            <p:nvSpPr>
              <p:cNvPr id="14" name="TextBox 14"/>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15" name="Freeform 15"/>
            <p:cNvSpPr/>
            <p:nvPr/>
          </p:nvSpPr>
          <p:spPr>
            <a:xfrm>
              <a:off x="956564" y="2806574"/>
              <a:ext cx="1680434" cy="1509335"/>
            </a:xfrm>
            <a:custGeom>
              <a:avLst/>
              <a:gdLst/>
              <a:ahLst/>
              <a:cxnLst/>
              <a:rect l="l" t="t" r="r" b="b"/>
              <a:pathLst>
                <a:path w="1680434" h="1509335">
                  <a:moveTo>
                    <a:pt x="0" y="0"/>
                  </a:moveTo>
                  <a:lnTo>
                    <a:pt x="1680434" y="0"/>
                  </a:lnTo>
                  <a:lnTo>
                    <a:pt x="1680434" y="1509335"/>
                  </a:lnTo>
                  <a:lnTo>
                    <a:pt x="0" y="1509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6" name="Freeform 16"/>
          <p:cNvSpPr/>
          <p:nvPr/>
        </p:nvSpPr>
        <p:spPr>
          <a:xfrm>
            <a:off x="3574420" y="5581591"/>
            <a:ext cx="5569580" cy="4384778"/>
          </a:xfrm>
          <a:custGeom>
            <a:avLst/>
            <a:gdLst/>
            <a:ahLst/>
            <a:cxnLst/>
            <a:rect l="l" t="t" r="r" b="b"/>
            <a:pathLst>
              <a:path w="5569580" h="4384778">
                <a:moveTo>
                  <a:pt x="0" y="0"/>
                </a:moveTo>
                <a:lnTo>
                  <a:pt x="5569580" y="0"/>
                </a:lnTo>
                <a:lnTo>
                  <a:pt x="5569580" y="4384778"/>
                </a:lnTo>
                <a:lnTo>
                  <a:pt x="0" y="4384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568670" y="417107"/>
            <a:ext cx="2646513" cy="1641473"/>
            <a:chOff x="0" y="0"/>
            <a:chExt cx="3528684" cy="2188630"/>
          </a:xfrm>
        </p:grpSpPr>
        <p:grpSp>
          <p:nvGrpSpPr>
            <p:cNvPr id="18" name="Group 18"/>
            <p:cNvGrpSpPr/>
            <p:nvPr/>
          </p:nvGrpSpPr>
          <p:grpSpPr>
            <a:xfrm>
              <a:off x="0" y="0"/>
              <a:ext cx="3528684" cy="2188630"/>
              <a:chOff x="0" y="0"/>
              <a:chExt cx="1029744" cy="638688"/>
            </a:xfrm>
          </p:grpSpPr>
          <p:sp>
            <p:nvSpPr>
              <p:cNvPr id="19" name="Freeform 19"/>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20" name="TextBox 20"/>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21" name="Group 21"/>
            <p:cNvGrpSpPr/>
            <p:nvPr/>
          </p:nvGrpSpPr>
          <p:grpSpPr>
            <a:xfrm>
              <a:off x="107003" y="120955"/>
              <a:ext cx="3314679" cy="1946720"/>
              <a:chOff x="0" y="0"/>
              <a:chExt cx="967293" cy="568094"/>
            </a:xfrm>
          </p:grpSpPr>
          <p:sp>
            <p:nvSpPr>
              <p:cNvPr id="22" name="Freeform 22"/>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23" name="TextBox 23"/>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24" name="Freeform 24"/>
            <p:cNvSpPr/>
            <p:nvPr/>
          </p:nvSpPr>
          <p:spPr>
            <a:xfrm>
              <a:off x="771866" y="311161"/>
              <a:ext cx="1984952" cy="1566307"/>
            </a:xfrm>
            <a:custGeom>
              <a:avLst/>
              <a:gdLst/>
              <a:ahLst/>
              <a:cxnLst/>
              <a:rect l="l" t="t" r="r" b="b"/>
              <a:pathLst>
                <a:path w="1984952" h="1566307">
                  <a:moveTo>
                    <a:pt x="0" y="0"/>
                  </a:moveTo>
                  <a:lnTo>
                    <a:pt x="1984952" y="0"/>
                  </a:lnTo>
                  <a:lnTo>
                    <a:pt x="1984952" y="1566308"/>
                  </a:lnTo>
                  <a:lnTo>
                    <a:pt x="0" y="1566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5" name="Group 25"/>
          <p:cNvGrpSpPr/>
          <p:nvPr/>
        </p:nvGrpSpPr>
        <p:grpSpPr>
          <a:xfrm>
            <a:off x="568670" y="4549922"/>
            <a:ext cx="2646513" cy="1641473"/>
            <a:chOff x="0" y="0"/>
            <a:chExt cx="3528684" cy="2188630"/>
          </a:xfrm>
        </p:grpSpPr>
        <p:grpSp>
          <p:nvGrpSpPr>
            <p:cNvPr id="26" name="Group 26"/>
            <p:cNvGrpSpPr/>
            <p:nvPr/>
          </p:nvGrpSpPr>
          <p:grpSpPr>
            <a:xfrm>
              <a:off x="0" y="0"/>
              <a:ext cx="3528684" cy="2188630"/>
              <a:chOff x="0" y="0"/>
              <a:chExt cx="1029744" cy="638688"/>
            </a:xfrm>
          </p:grpSpPr>
          <p:sp>
            <p:nvSpPr>
              <p:cNvPr id="27" name="Freeform 27"/>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28" name="TextBox 28"/>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29" name="Group 29"/>
            <p:cNvGrpSpPr/>
            <p:nvPr/>
          </p:nvGrpSpPr>
          <p:grpSpPr>
            <a:xfrm>
              <a:off x="107003" y="120955"/>
              <a:ext cx="3314679" cy="1946720"/>
              <a:chOff x="0" y="0"/>
              <a:chExt cx="967293" cy="568094"/>
            </a:xfrm>
          </p:grpSpPr>
          <p:sp>
            <p:nvSpPr>
              <p:cNvPr id="30" name="Freeform 30"/>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31" name="TextBox 31"/>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32" name="Freeform 32"/>
            <p:cNvSpPr/>
            <p:nvPr/>
          </p:nvSpPr>
          <p:spPr>
            <a:xfrm>
              <a:off x="1057907" y="312644"/>
              <a:ext cx="1412870" cy="1563342"/>
            </a:xfrm>
            <a:custGeom>
              <a:avLst/>
              <a:gdLst/>
              <a:ahLst/>
              <a:cxnLst/>
              <a:rect l="l" t="t" r="r" b="b"/>
              <a:pathLst>
                <a:path w="1412870" h="1563342">
                  <a:moveTo>
                    <a:pt x="0" y="0"/>
                  </a:moveTo>
                  <a:lnTo>
                    <a:pt x="1412870" y="0"/>
                  </a:lnTo>
                  <a:lnTo>
                    <a:pt x="1412870" y="1563342"/>
                  </a:lnTo>
                  <a:lnTo>
                    <a:pt x="0" y="1563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33" name="Group 33"/>
          <p:cNvGrpSpPr/>
          <p:nvPr/>
        </p:nvGrpSpPr>
        <p:grpSpPr>
          <a:xfrm>
            <a:off x="568670" y="6627275"/>
            <a:ext cx="2646513" cy="1686222"/>
            <a:chOff x="0" y="0"/>
            <a:chExt cx="3528684" cy="2248295"/>
          </a:xfrm>
        </p:grpSpPr>
        <p:grpSp>
          <p:nvGrpSpPr>
            <p:cNvPr id="34" name="Group 34"/>
            <p:cNvGrpSpPr/>
            <p:nvPr/>
          </p:nvGrpSpPr>
          <p:grpSpPr>
            <a:xfrm>
              <a:off x="0" y="0"/>
              <a:ext cx="3528684" cy="2188630"/>
              <a:chOff x="0" y="0"/>
              <a:chExt cx="1029744" cy="638688"/>
            </a:xfrm>
          </p:grpSpPr>
          <p:sp>
            <p:nvSpPr>
              <p:cNvPr id="35" name="Freeform 35"/>
              <p:cNvSpPr/>
              <p:nvPr/>
            </p:nvSpPr>
            <p:spPr>
              <a:xfrm>
                <a:off x="0" y="0"/>
                <a:ext cx="1029744" cy="638688"/>
              </a:xfrm>
              <a:custGeom>
                <a:avLst/>
                <a:gdLst/>
                <a:ahLst/>
                <a:cxnLst/>
                <a:rect l="l" t="t" r="r" b="b"/>
                <a:pathLst>
                  <a:path w="1029744" h="638688">
                    <a:moveTo>
                      <a:pt x="108237" y="0"/>
                    </a:moveTo>
                    <a:lnTo>
                      <a:pt x="921507" y="0"/>
                    </a:lnTo>
                    <a:cubicBezTo>
                      <a:pt x="981285" y="0"/>
                      <a:pt x="1029744" y="48459"/>
                      <a:pt x="1029744" y="108237"/>
                    </a:cubicBezTo>
                    <a:lnTo>
                      <a:pt x="1029744" y="530451"/>
                    </a:lnTo>
                    <a:cubicBezTo>
                      <a:pt x="1029744" y="590229"/>
                      <a:pt x="981285" y="638688"/>
                      <a:pt x="921507" y="638688"/>
                    </a:cubicBezTo>
                    <a:lnTo>
                      <a:pt x="108237" y="638688"/>
                    </a:lnTo>
                    <a:cubicBezTo>
                      <a:pt x="48459" y="638688"/>
                      <a:pt x="0" y="590229"/>
                      <a:pt x="0" y="530451"/>
                    </a:cubicBezTo>
                    <a:lnTo>
                      <a:pt x="0" y="108237"/>
                    </a:lnTo>
                    <a:cubicBezTo>
                      <a:pt x="0" y="48459"/>
                      <a:pt x="48459" y="0"/>
                      <a:pt x="108237" y="0"/>
                    </a:cubicBezTo>
                    <a:close/>
                  </a:path>
                </a:pathLst>
              </a:custGeom>
              <a:solidFill>
                <a:srgbClr val="BCBEFA"/>
              </a:solidFill>
              <a:ln cap="rnd">
                <a:noFill/>
                <a:prstDash val="solid"/>
                <a:round/>
              </a:ln>
            </p:spPr>
            <p:txBody>
              <a:bodyPr/>
              <a:lstStyle/>
              <a:p>
                <a:endParaRPr lang="en-US"/>
              </a:p>
            </p:txBody>
          </p:sp>
          <p:sp>
            <p:nvSpPr>
              <p:cNvPr id="36" name="TextBox 36"/>
              <p:cNvSpPr txBox="1"/>
              <p:nvPr/>
            </p:nvSpPr>
            <p:spPr>
              <a:xfrm>
                <a:off x="0" y="-66675"/>
                <a:ext cx="1029744" cy="705363"/>
              </a:xfrm>
              <a:prstGeom prst="rect">
                <a:avLst/>
              </a:prstGeom>
            </p:spPr>
            <p:txBody>
              <a:bodyPr lIns="46656" tIns="46656" rIns="46656" bIns="46656" rtlCol="0" anchor="ctr"/>
              <a:lstStyle/>
              <a:p>
                <a:pPr marL="0" lvl="0" indent="0" algn="ctr">
                  <a:lnSpc>
                    <a:spcPts val="2520"/>
                  </a:lnSpc>
                  <a:spcBef>
                    <a:spcPct val="0"/>
                  </a:spcBef>
                </a:pPr>
                <a:endParaRPr/>
              </a:p>
            </p:txBody>
          </p:sp>
        </p:grpSp>
        <p:grpSp>
          <p:nvGrpSpPr>
            <p:cNvPr id="37" name="Group 37"/>
            <p:cNvGrpSpPr/>
            <p:nvPr/>
          </p:nvGrpSpPr>
          <p:grpSpPr>
            <a:xfrm>
              <a:off x="107003" y="120955"/>
              <a:ext cx="3314679" cy="1946720"/>
              <a:chOff x="0" y="0"/>
              <a:chExt cx="967293" cy="568094"/>
            </a:xfrm>
          </p:grpSpPr>
          <p:sp>
            <p:nvSpPr>
              <p:cNvPr id="38" name="Freeform 38"/>
              <p:cNvSpPr/>
              <p:nvPr/>
            </p:nvSpPr>
            <p:spPr>
              <a:xfrm>
                <a:off x="0" y="0"/>
                <a:ext cx="967293" cy="568094"/>
              </a:xfrm>
              <a:custGeom>
                <a:avLst/>
                <a:gdLst/>
                <a:ahLst/>
                <a:cxnLst/>
                <a:rect l="l" t="t" r="r" b="b"/>
                <a:pathLst>
                  <a:path w="967293" h="568094">
                    <a:moveTo>
                      <a:pt x="93426" y="0"/>
                    </a:moveTo>
                    <a:lnTo>
                      <a:pt x="873867" y="0"/>
                    </a:lnTo>
                    <a:cubicBezTo>
                      <a:pt x="898645" y="0"/>
                      <a:pt x="922409" y="9843"/>
                      <a:pt x="939929" y="27364"/>
                    </a:cubicBezTo>
                    <a:cubicBezTo>
                      <a:pt x="957450" y="44885"/>
                      <a:pt x="967293" y="68648"/>
                      <a:pt x="967293" y="93426"/>
                    </a:cubicBezTo>
                    <a:lnTo>
                      <a:pt x="967293" y="474668"/>
                    </a:lnTo>
                    <a:cubicBezTo>
                      <a:pt x="967293" y="499446"/>
                      <a:pt x="957450" y="523209"/>
                      <a:pt x="939929" y="540730"/>
                    </a:cubicBezTo>
                    <a:cubicBezTo>
                      <a:pt x="922409" y="558251"/>
                      <a:pt x="898645" y="568094"/>
                      <a:pt x="873867" y="568094"/>
                    </a:cubicBezTo>
                    <a:lnTo>
                      <a:pt x="93426" y="568094"/>
                    </a:lnTo>
                    <a:cubicBezTo>
                      <a:pt x="68648" y="568094"/>
                      <a:pt x="44885" y="558251"/>
                      <a:pt x="27364" y="540730"/>
                    </a:cubicBezTo>
                    <a:cubicBezTo>
                      <a:pt x="9843" y="523209"/>
                      <a:pt x="0" y="499446"/>
                      <a:pt x="0" y="474668"/>
                    </a:cubicBezTo>
                    <a:lnTo>
                      <a:pt x="0" y="93426"/>
                    </a:lnTo>
                    <a:cubicBezTo>
                      <a:pt x="0" y="68648"/>
                      <a:pt x="9843" y="44885"/>
                      <a:pt x="27364" y="27364"/>
                    </a:cubicBezTo>
                    <a:cubicBezTo>
                      <a:pt x="44885" y="9843"/>
                      <a:pt x="68648" y="0"/>
                      <a:pt x="93426" y="0"/>
                    </a:cubicBezTo>
                    <a:close/>
                  </a:path>
                </a:pathLst>
              </a:custGeom>
              <a:solidFill>
                <a:srgbClr val="BCBEFA"/>
              </a:solidFill>
              <a:ln w="38100" cap="rnd">
                <a:solidFill>
                  <a:srgbClr val="FFFFFF"/>
                </a:solidFill>
                <a:prstDash val="lgDash"/>
                <a:round/>
              </a:ln>
            </p:spPr>
            <p:txBody>
              <a:bodyPr/>
              <a:lstStyle/>
              <a:p>
                <a:endParaRPr lang="en-US"/>
              </a:p>
            </p:txBody>
          </p:sp>
          <p:sp>
            <p:nvSpPr>
              <p:cNvPr id="39" name="TextBox 39"/>
              <p:cNvSpPr txBox="1"/>
              <p:nvPr/>
            </p:nvSpPr>
            <p:spPr>
              <a:xfrm>
                <a:off x="0" y="-66675"/>
                <a:ext cx="967293" cy="634769"/>
              </a:xfrm>
              <a:prstGeom prst="rect">
                <a:avLst/>
              </a:prstGeom>
            </p:spPr>
            <p:txBody>
              <a:bodyPr lIns="46656" tIns="46656" rIns="46656" bIns="46656" rtlCol="0" anchor="ctr"/>
              <a:lstStyle/>
              <a:p>
                <a:pPr marL="0" lvl="0" indent="0" algn="ctr">
                  <a:lnSpc>
                    <a:spcPts val="2520"/>
                  </a:lnSpc>
                  <a:spcBef>
                    <a:spcPct val="0"/>
                  </a:spcBef>
                </a:pPr>
                <a:endParaRPr/>
              </a:p>
            </p:txBody>
          </p:sp>
        </p:grpSp>
        <p:sp>
          <p:nvSpPr>
            <p:cNvPr id="40" name="Freeform 40"/>
            <p:cNvSpPr/>
            <p:nvPr/>
          </p:nvSpPr>
          <p:spPr>
            <a:xfrm rot="-1173271">
              <a:off x="1057907" y="295243"/>
              <a:ext cx="1384713" cy="1772432"/>
            </a:xfrm>
            <a:custGeom>
              <a:avLst/>
              <a:gdLst/>
              <a:ahLst/>
              <a:cxnLst/>
              <a:rect l="l" t="t" r="r" b="b"/>
              <a:pathLst>
                <a:path w="1384713" h="1772432">
                  <a:moveTo>
                    <a:pt x="0" y="0"/>
                  </a:moveTo>
                  <a:lnTo>
                    <a:pt x="1384712" y="0"/>
                  </a:lnTo>
                  <a:lnTo>
                    <a:pt x="1384712" y="1772432"/>
                  </a:lnTo>
                  <a:lnTo>
                    <a:pt x="0" y="1772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41" name="Group 41"/>
          <p:cNvGrpSpPr/>
          <p:nvPr/>
        </p:nvGrpSpPr>
        <p:grpSpPr>
          <a:xfrm>
            <a:off x="4971244" y="1237844"/>
            <a:ext cx="11686344" cy="1645072"/>
            <a:chOff x="0" y="0"/>
            <a:chExt cx="4547095" cy="640089"/>
          </a:xfrm>
        </p:grpSpPr>
        <p:sp>
          <p:nvSpPr>
            <p:cNvPr id="42" name="Freeform 42"/>
            <p:cNvSpPr/>
            <p:nvPr/>
          </p:nvSpPr>
          <p:spPr>
            <a:xfrm>
              <a:off x="0" y="0"/>
              <a:ext cx="4547095" cy="640089"/>
            </a:xfrm>
            <a:custGeom>
              <a:avLst/>
              <a:gdLst/>
              <a:ahLst/>
              <a:cxnLst/>
              <a:rect l="l" t="t" r="r" b="b"/>
              <a:pathLst>
                <a:path w="4547095" h="640089">
                  <a:moveTo>
                    <a:pt x="19874" y="0"/>
                  </a:moveTo>
                  <a:lnTo>
                    <a:pt x="4527221" y="0"/>
                  </a:lnTo>
                  <a:cubicBezTo>
                    <a:pt x="4532492" y="0"/>
                    <a:pt x="4537547" y="2094"/>
                    <a:pt x="4541274" y="5821"/>
                  </a:cubicBezTo>
                  <a:cubicBezTo>
                    <a:pt x="4545001" y="9548"/>
                    <a:pt x="4547095" y="14603"/>
                    <a:pt x="4547095" y="19874"/>
                  </a:cubicBezTo>
                  <a:lnTo>
                    <a:pt x="4547095" y="620215"/>
                  </a:lnTo>
                  <a:cubicBezTo>
                    <a:pt x="4547095" y="625486"/>
                    <a:pt x="4545001" y="630541"/>
                    <a:pt x="4541274" y="634268"/>
                  </a:cubicBezTo>
                  <a:cubicBezTo>
                    <a:pt x="4537547" y="637995"/>
                    <a:pt x="4532492" y="640089"/>
                    <a:pt x="4527221" y="640089"/>
                  </a:cubicBezTo>
                  <a:lnTo>
                    <a:pt x="19874" y="640089"/>
                  </a:lnTo>
                  <a:cubicBezTo>
                    <a:pt x="14603" y="640089"/>
                    <a:pt x="9548" y="637995"/>
                    <a:pt x="5821" y="634268"/>
                  </a:cubicBezTo>
                  <a:cubicBezTo>
                    <a:pt x="2094" y="630541"/>
                    <a:pt x="0" y="625486"/>
                    <a:pt x="0" y="620215"/>
                  </a:cubicBezTo>
                  <a:lnTo>
                    <a:pt x="0" y="19874"/>
                  </a:lnTo>
                  <a:cubicBezTo>
                    <a:pt x="0" y="14603"/>
                    <a:pt x="2094" y="9548"/>
                    <a:pt x="5821" y="5821"/>
                  </a:cubicBezTo>
                  <a:cubicBezTo>
                    <a:pt x="9548" y="2094"/>
                    <a:pt x="14603" y="0"/>
                    <a:pt x="19874" y="0"/>
                  </a:cubicBezTo>
                  <a:close/>
                </a:path>
              </a:pathLst>
            </a:custGeom>
            <a:solidFill>
              <a:srgbClr val="93D8FF"/>
            </a:solidFill>
            <a:ln w="47625" cap="rnd">
              <a:solidFill>
                <a:srgbClr val="19274F"/>
              </a:solidFill>
              <a:prstDash val="solid"/>
              <a:round/>
            </a:ln>
          </p:spPr>
          <p:txBody>
            <a:bodyPr/>
            <a:lstStyle/>
            <a:p>
              <a:endParaRPr lang="en-US"/>
            </a:p>
          </p:txBody>
        </p:sp>
        <p:sp>
          <p:nvSpPr>
            <p:cNvPr id="43" name="TextBox 43"/>
            <p:cNvSpPr txBox="1"/>
            <p:nvPr/>
          </p:nvSpPr>
          <p:spPr>
            <a:xfrm>
              <a:off x="0" y="-66675"/>
              <a:ext cx="4547095" cy="706764"/>
            </a:xfrm>
            <a:prstGeom prst="rect">
              <a:avLst/>
            </a:prstGeom>
          </p:spPr>
          <p:txBody>
            <a:bodyPr lIns="46656" tIns="46656" rIns="46656" bIns="46656" rtlCol="0" anchor="ctr"/>
            <a:lstStyle/>
            <a:p>
              <a:pPr algn="ctr">
                <a:lnSpc>
                  <a:spcPts val="2520"/>
                </a:lnSpc>
              </a:pPr>
              <a:endParaRPr/>
            </a:p>
          </p:txBody>
        </p:sp>
      </p:grpSp>
      <p:sp>
        <p:nvSpPr>
          <p:cNvPr id="44" name="TextBox 44"/>
          <p:cNvSpPr txBox="1"/>
          <p:nvPr/>
        </p:nvSpPr>
        <p:spPr>
          <a:xfrm>
            <a:off x="5280395" y="1660330"/>
            <a:ext cx="11068041" cy="857250"/>
          </a:xfrm>
          <a:prstGeom prst="rect">
            <a:avLst/>
          </a:prstGeom>
        </p:spPr>
        <p:txBody>
          <a:bodyPr lIns="0" tIns="0" rIns="0" bIns="0" rtlCol="0" anchor="t">
            <a:spAutoFit/>
          </a:bodyPr>
          <a:lstStyle/>
          <a:p>
            <a:pPr marL="0" lvl="0" indent="0" algn="ctr">
              <a:lnSpc>
                <a:spcPts val="6600"/>
              </a:lnSpc>
              <a:spcBef>
                <a:spcPct val="0"/>
              </a:spcBef>
            </a:pPr>
            <a:r>
              <a:rPr lang="en-US" sz="6000" b="1">
                <a:solidFill>
                  <a:srgbClr val="19274F"/>
                </a:solidFill>
                <a:latin typeface="Montaser Arabic Bold"/>
                <a:ea typeface="Montaser Arabic Bold"/>
                <a:cs typeface="Montaser Arabic Bold"/>
                <a:sym typeface="Montaser Arabic Bold"/>
              </a:rPr>
              <a:t> CƠ SỞ LÝ THUYẾT</a:t>
            </a:r>
          </a:p>
        </p:txBody>
      </p:sp>
      <p:sp>
        <p:nvSpPr>
          <p:cNvPr id="45" name="TextBox 45"/>
          <p:cNvSpPr txBox="1"/>
          <p:nvPr/>
        </p:nvSpPr>
        <p:spPr>
          <a:xfrm>
            <a:off x="8884391" y="3149211"/>
            <a:ext cx="8473224" cy="3724096"/>
          </a:xfrm>
          <a:prstGeom prst="rect">
            <a:avLst/>
          </a:prstGeom>
        </p:spPr>
        <p:txBody>
          <a:bodyPr lIns="0" tIns="0" rIns="0" bIns="0" rtlCol="0" anchor="t">
            <a:spAutoFit/>
          </a:bodyPr>
          <a:lstStyle/>
          <a:p>
            <a:pPr marL="755652" lvl="1" indent="-377826" algn="l">
              <a:lnSpc>
                <a:spcPts val="4900"/>
              </a:lnSpc>
              <a:buFont typeface="Arial"/>
              <a:buChar char="•"/>
            </a:pPr>
            <a:r>
              <a:rPr lang="en-US" sz="3500" spc="-105" dirty="0">
                <a:solidFill>
                  <a:srgbClr val="19274F"/>
                </a:solidFill>
                <a:latin typeface="Montaser Arabic"/>
                <a:ea typeface="Montaser Arabic"/>
                <a:cs typeface="Montaser Arabic"/>
                <a:sym typeface="Montaser Arabic"/>
              </a:rPr>
              <a:t>Anomaly Detection, Graph Attention Networks (GAT)</a:t>
            </a:r>
          </a:p>
          <a:p>
            <a:pPr marL="755652" lvl="1" indent="-377826" algn="l">
              <a:lnSpc>
                <a:spcPts val="4900"/>
              </a:lnSpc>
              <a:buFont typeface="Arial"/>
              <a:buChar char="•"/>
            </a:pPr>
            <a:r>
              <a:rPr lang="en-US" sz="3500" u="none" strike="noStrike" spc="-105" dirty="0">
                <a:solidFill>
                  <a:srgbClr val="19274F"/>
                </a:solidFill>
                <a:latin typeface="Montaser Arabic"/>
                <a:ea typeface="Montaser Arabic"/>
                <a:cs typeface="Montaser Arabic"/>
                <a:sym typeface="Montaser Arabic"/>
              </a:rPr>
              <a:t>Chi </a:t>
            </a:r>
            <a:r>
              <a:rPr lang="en-US" sz="3500" u="none" strike="noStrike" spc="-105" dirty="0" err="1">
                <a:solidFill>
                  <a:srgbClr val="19274F"/>
                </a:solidFill>
                <a:latin typeface="Montaser Arabic"/>
                <a:ea typeface="Montaser Arabic"/>
                <a:cs typeface="Montaser Arabic"/>
                <a:sym typeface="Montaser Arabic"/>
              </a:rPr>
              <a:t>tiết</a:t>
            </a:r>
            <a:r>
              <a:rPr lang="en-US" sz="3500" u="none" strike="noStrike" spc="-105" dirty="0">
                <a:solidFill>
                  <a:srgbClr val="19274F"/>
                </a:solidFill>
                <a:latin typeface="Montaser Arabic"/>
                <a:ea typeface="Montaser Arabic"/>
                <a:cs typeface="Montaser Arabic"/>
                <a:sym typeface="Montaser Arabic"/>
              </a:rPr>
              <a:t> </a:t>
            </a:r>
            <a:r>
              <a:rPr lang="en-US" sz="3500" u="none" strike="noStrike" spc="-105" dirty="0" err="1">
                <a:solidFill>
                  <a:srgbClr val="19274F"/>
                </a:solidFill>
                <a:latin typeface="Montaser Arabic"/>
                <a:ea typeface="Montaser Arabic"/>
                <a:cs typeface="Montaser Arabic"/>
                <a:sym typeface="Montaser Arabic"/>
              </a:rPr>
              <a:t>vê</a:t>
            </a:r>
            <a:r>
              <a:rPr lang="en-US" sz="3500" u="none" strike="noStrike" spc="-105" dirty="0">
                <a:solidFill>
                  <a:srgbClr val="19274F"/>
                </a:solidFill>
                <a:latin typeface="Montaser Arabic"/>
                <a:ea typeface="Montaser Arabic"/>
                <a:cs typeface="Montaser Arabic"/>
                <a:sym typeface="Montaser Arabic"/>
              </a:rPr>
              <a:t>̀ Graph Attention Networks (GAT)</a:t>
            </a:r>
          </a:p>
          <a:p>
            <a:pPr marL="755652" lvl="1" indent="-377826" algn="l">
              <a:lnSpc>
                <a:spcPts val="4900"/>
              </a:lnSpc>
              <a:buFont typeface="Arial"/>
              <a:buChar char="•"/>
            </a:pPr>
            <a:r>
              <a:rPr lang="en-US" sz="3500" u="none" strike="noStrike" spc="-105" dirty="0">
                <a:solidFill>
                  <a:srgbClr val="19274F"/>
                </a:solidFill>
                <a:latin typeface="Montaser Arabic"/>
                <a:ea typeface="Montaser Arabic"/>
                <a:cs typeface="Montaser Arabic"/>
                <a:sym typeface="Montaser Arabic"/>
              </a:rPr>
              <a:t>Minh </a:t>
            </a:r>
            <a:r>
              <a:rPr lang="en-US" sz="3500" u="none" strike="noStrike" spc="-105" dirty="0" err="1">
                <a:solidFill>
                  <a:srgbClr val="19274F"/>
                </a:solidFill>
                <a:latin typeface="Montaser Arabic"/>
                <a:ea typeface="Montaser Arabic"/>
                <a:cs typeface="Montaser Arabic"/>
                <a:sym typeface="Montaser Arabic"/>
              </a:rPr>
              <a:t>họa</a:t>
            </a:r>
            <a:r>
              <a:rPr lang="en-US" sz="3500" u="none" strike="noStrike" spc="-105" dirty="0">
                <a:solidFill>
                  <a:srgbClr val="19274F"/>
                </a:solidFill>
                <a:latin typeface="Montaser Arabic"/>
                <a:ea typeface="Montaser Arabic"/>
                <a:cs typeface="Montaser Arabic"/>
                <a:sym typeface="Montaser Arabic"/>
              </a:rPr>
              <a:t> chi </a:t>
            </a:r>
            <a:r>
              <a:rPr lang="en-US" sz="3500" u="none" strike="noStrike" spc="-105" dirty="0" err="1">
                <a:solidFill>
                  <a:srgbClr val="19274F"/>
                </a:solidFill>
                <a:latin typeface="Montaser Arabic"/>
                <a:ea typeface="Montaser Arabic"/>
                <a:cs typeface="Montaser Arabic"/>
                <a:sym typeface="Montaser Arabic"/>
              </a:rPr>
              <a:t>thông</a:t>
            </a:r>
            <a:r>
              <a:rPr lang="en-US" sz="3500" u="none" strike="noStrike" spc="-105" dirty="0">
                <a:solidFill>
                  <a:srgbClr val="19274F"/>
                </a:solidFill>
                <a:latin typeface="Montaser Arabic"/>
                <a:ea typeface="Montaser Arabic"/>
                <a:cs typeface="Montaser Arabic"/>
                <a:sym typeface="Montaser Arabic"/>
              </a:rPr>
              <a:t> tin chi </a:t>
            </a:r>
            <a:r>
              <a:rPr lang="en-US" sz="3500" u="none" strike="noStrike" spc="-105" dirty="0" err="1">
                <a:solidFill>
                  <a:srgbClr val="19274F"/>
                </a:solidFill>
                <a:latin typeface="Montaser Arabic"/>
                <a:ea typeface="Montaser Arabic"/>
                <a:cs typeface="Montaser Arabic"/>
                <a:sym typeface="Montaser Arabic"/>
              </a:rPr>
              <a:t>tiết</a:t>
            </a:r>
            <a:r>
              <a:rPr lang="en-US" sz="3500" u="none" strike="noStrike" spc="-105" dirty="0">
                <a:solidFill>
                  <a:srgbClr val="19274F"/>
                </a:solidFill>
                <a:latin typeface="Montaser Arabic"/>
                <a:ea typeface="Montaser Arabic"/>
                <a:cs typeface="Montaser Arabic"/>
                <a:sym typeface="Montaser Arabic"/>
              </a:rPr>
              <a:t> </a:t>
            </a:r>
            <a:r>
              <a:rPr lang="en-US" sz="3500" u="none" strike="noStrike" spc="-105" dirty="0" err="1">
                <a:solidFill>
                  <a:srgbClr val="19274F"/>
                </a:solidFill>
                <a:latin typeface="Montaser Arabic"/>
                <a:ea typeface="Montaser Arabic"/>
                <a:cs typeface="Montaser Arabic"/>
                <a:sym typeface="Montaser Arabic"/>
              </a:rPr>
              <a:t>của</a:t>
            </a:r>
            <a:r>
              <a:rPr lang="en-US" sz="3500" u="none" strike="noStrike" spc="-105" dirty="0">
                <a:solidFill>
                  <a:srgbClr val="19274F"/>
                </a:solidFill>
                <a:latin typeface="Montaser Arabic"/>
                <a:ea typeface="Montaser Arabic"/>
                <a:cs typeface="Montaser Arabic"/>
                <a:sym typeface="Montaser Arabic"/>
              </a:rPr>
              <a:t> 1 node, </a:t>
            </a:r>
            <a:r>
              <a:rPr lang="en-US" sz="3500" u="none" strike="noStrike" spc="-105" dirty="0" err="1">
                <a:solidFill>
                  <a:srgbClr val="19274F"/>
                </a:solidFill>
                <a:latin typeface="Montaser Arabic"/>
                <a:ea typeface="Montaser Arabic"/>
                <a:cs typeface="Montaser Arabic"/>
                <a:sym typeface="Montaser Arabic"/>
              </a:rPr>
              <a:t>va</a:t>
            </a:r>
            <a:r>
              <a:rPr lang="en-US" sz="3500" u="none" strike="noStrike" spc="-105" dirty="0">
                <a:solidFill>
                  <a:srgbClr val="19274F"/>
                </a:solidFill>
                <a:latin typeface="Montaser Arabic"/>
                <a:ea typeface="Montaser Arabic"/>
                <a:cs typeface="Montaser Arabic"/>
                <a:sym typeface="Montaser Arabic"/>
              </a:rPr>
              <a:t>̀ </a:t>
            </a:r>
            <a:r>
              <a:rPr lang="en-US" sz="3500" u="none" strike="noStrike" spc="-105" dirty="0" err="1">
                <a:solidFill>
                  <a:srgbClr val="19274F"/>
                </a:solidFill>
                <a:latin typeface="Montaser Arabic"/>
                <a:ea typeface="Montaser Arabic"/>
                <a:cs typeface="Montaser Arabic"/>
                <a:sym typeface="Montaser Arabic"/>
              </a:rPr>
              <a:t>thông</a:t>
            </a:r>
            <a:r>
              <a:rPr lang="en-US" sz="3500" u="none" strike="noStrike" spc="-105" dirty="0">
                <a:solidFill>
                  <a:srgbClr val="19274F"/>
                </a:solidFill>
                <a:latin typeface="Montaser Arabic"/>
                <a:ea typeface="Montaser Arabic"/>
                <a:cs typeface="Montaser Arabic"/>
                <a:sym typeface="Montaser Arabic"/>
              </a:rPr>
              <a:t> tin chi </a:t>
            </a:r>
            <a:r>
              <a:rPr lang="en-US" sz="3500" u="none" strike="noStrike" spc="-105" dirty="0" err="1">
                <a:solidFill>
                  <a:srgbClr val="19274F"/>
                </a:solidFill>
                <a:latin typeface="Montaser Arabic"/>
                <a:ea typeface="Montaser Arabic"/>
                <a:cs typeface="Montaser Arabic"/>
                <a:sym typeface="Montaser Arabic"/>
              </a:rPr>
              <a:t>tiết</a:t>
            </a:r>
            <a:r>
              <a:rPr lang="en-US" sz="3500" u="none" strike="noStrike" spc="-105" dirty="0">
                <a:solidFill>
                  <a:srgbClr val="19274F"/>
                </a:solidFill>
                <a:latin typeface="Montaser Arabic"/>
                <a:ea typeface="Montaser Arabic"/>
                <a:cs typeface="Montaser Arabic"/>
                <a:sym typeface="Montaser Arabic"/>
              </a:rPr>
              <a:t> </a:t>
            </a:r>
            <a:r>
              <a:rPr lang="en-US" sz="3500" u="none" strike="noStrike" spc="-105" dirty="0" err="1">
                <a:solidFill>
                  <a:srgbClr val="19274F"/>
                </a:solidFill>
                <a:latin typeface="Montaser Arabic"/>
                <a:ea typeface="Montaser Arabic"/>
                <a:cs typeface="Montaser Arabic"/>
                <a:sym typeface="Montaser Arabic"/>
              </a:rPr>
              <a:t>của</a:t>
            </a:r>
            <a:r>
              <a:rPr lang="en-US" sz="3500" u="none" strike="noStrike" spc="-105" dirty="0">
                <a:solidFill>
                  <a:srgbClr val="19274F"/>
                </a:solidFill>
                <a:latin typeface="Montaser Arabic"/>
                <a:ea typeface="Montaser Arabic"/>
                <a:cs typeface="Montaser Arabic"/>
                <a:sym typeface="Montaser Arabic"/>
              </a:rPr>
              <a:t> 1 </a:t>
            </a:r>
            <a:r>
              <a:rPr lang="en-US" sz="3500" u="none" strike="noStrike" spc="-105" dirty="0" err="1">
                <a:solidFill>
                  <a:srgbClr val="19274F"/>
                </a:solidFill>
                <a:latin typeface="Montaser Arabic"/>
                <a:ea typeface="Montaser Arabic"/>
                <a:cs typeface="Montaser Arabic"/>
                <a:sym typeface="Montaser Arabic"/>
              </a:rPr>
              <a:t>cạnh</a:t>
            </a:r>
            <a:endParaRPr lang="en-US" sz="3500" u="none" strike="noStrike" spc="-105" dirty="0">
              <a:solidFill>
                <a:srgbClr val="19274F"/>
              </a:solidFill>
              <a:latin typeface="Montaser Arabic"/>
              <a:ea typeface="Montaser Arabic"/>
              <a:cs typeface="Montaser Arabic"/>
              <a:sym typeface="Montaser Arabic"/>
            </a:endParaRPr>
          </a:p>
        </p:txBody>
      </p:sp>
      <p:sp>
        <p:nvSpPr>
          <p:cNvPr id="46" name="TextBox 46"/>
          <p:cNvSpPr txBox="1"/>
          <p:nvPr/>
        </p:nvSpPr>
        <p:spPr>
          <a:xfrm>
            <a:off x="17357615" y="9793329"/>
            <a:ext cx="684516" cy="359073"/>
          </a:xfrm>
          <a:prstGeom prst="rect">
            <a:avLst/>
          </a:prstGeom>
        </p:spPr>
        <p:txBody>
          <a:bodyPr lIns="0" tIns="0" rIns="0" bIns="0" rtlCol="0" anchor="t">
            <a:spAutoFit/>
          </a:bodyPr>
          <a:lstStyle/>
          <a:p>
            <a:pPr algn="ctr">
              <a:lnSpc>
                <a:spcPts val="2750"/>
              </a:lnSpc>
            </a:pPr>
            <a:r>
              <a:rPr lang="en-US" sz="2500" b="1" dirty="0">
                <a:solidFill>
                  <a:srgbClr val="19274F"/>
                </a:solidFill>
                <a:latin typeface="Montaser Arabic Bold"/>
                <a:ea typeface="Montaser Arabic Bold"/>
                <a:cs typeface="Montaser Arabic Bold"/>
                <a:sym typeface="Montaser Arabic Bold"/>
              </a:rPr>
              <a:t>9</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2715</Words>
  <Application>Microsoft Office PowerPoint</Application>
  <PresentationFormat>Custom</PresentationFormat>
  <Paragraphs>251</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Cambria Math</vt:lpstr>
      <vt:lpstr>Times New Roman</vt:lpstr>
      <vt:lpstr>Montaser Arabic Semi-Bold</vt:lpstr>
      <vt:lpstr>Montaser Arabic Bold</vt:lpstr>
      <vt:lpstr>Calibri</vt:lpstr>
      <vt:lpstr>Stinger Fit Bold</vt:lpstr>
      <vt:lpstr>Arial</vt:lpstr>
      <vt:lpstr>Montaser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MXH</dc:title>
  <cp:lastModifiedBy>Nguyễn Trần Gia Kiệt</cp:lastModifiedBy>
  <cp:revision>13</cp:revision>
  <dcterms:created xsi:type="dcterms:W3CDTF">2006-08-16T00:00:00Z</dcterms:created>
  <dcterms:modified xsi:type="dcterms:W3CDTF">2024-12-05T07:42:15Z</dcterms:modified>
  <dc:identifier>DAGTZNut9BM</dc:identifier>
</cp:coreProperties>
</file>